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2" r:id="rId26"/>
    <p:sldId id="283" r:id="rId27"/>
    <p:sldId id="284" r:id="rId28"/>
    <p:sldId id="285" r:id="rId29"/>
    <p:sldId id="286" r:id="rId30"/>
    <p:sldId id="280" r:id="rId31"/>
    <p:sldId id="281" r:id="rId32"/>
  </p:sldIdLst>
  <p:sldSz cx="18288000" cy="10287000"/>
  <p:notesSz cx="6858000" cy="9144000"/>
  <p:embeddedFontLst>
    <p:embeddedFont>
      <p:font typeface="Cambria Math" panose="02040503050406030204" pitchFamily="18" charset="0"/>
      <p:regular r:id="rId34"/>
    </p:embeddedFont>
    <p:embeddedFont>
      <p:font typeface="Poppins"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7AiEohHC2HorWd5nIRhyFvzVn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oana Popesc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55FE45-E4CD-4F2C-AE4C-397B969BAD2B}">
  <a:tblStyle styleId="{2455FE45-E4CD-4F2C-AE4C-397B969BAD2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1300" y="5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5-19T19:04:59.805" idx="1">
    <p:pos x="6000" y="0"/>
    <p:text>BOW: Removing filler words does not help. We would roughly get the same score just by always predicting a rating of 5</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Nwij1r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e4e5c034c_0_18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2de4e5c034c_0_18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de4e5c034c_0_8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de4e5c034c_0_8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de4e5c034c_0_19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de4e5c034c_0_19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de4e5c034c_0_9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2de4e5c034c_0_9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de4e5c034c_0_10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2de4e5c034c_0_10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de4e5c034c_0_112: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2de4e5c034c_0_112: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de4e5c034c_0_12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2de4e5c034c_0_12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250" name="Google Shape;250;p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251" name="Google Shape;251;p5: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1. partnering with epfl ai team + confirmed speakers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2. how you could contribute - we could ask a probability/ statistic question inspired by a real life trading situation</a:t>
            </a:r>
            <a:endParaRPr/>
          </a:p>
          <a:p>
            <a:pPr marL="0" lvl="0" indent="0" algn="l" rtl="0">
              <a:lnSpc>
                <a:spcPct val="100000"/>
              </a:lnSpc>
              <a:spcBef>
                <a:spcPts val="0"/>
              </a:spcBef>
              <a:spcAft>
                <a:spcPts val="0"/>
              </a:spcAft>
              <a:buSzPts val="1400"/>
              <a:buNone/>
            </a:pPr>
            <a:r>
              <a:rPr lang="en-US"/>
              <a:t>also open to estimathon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3. providing technical support</a:t>
            </a:r>
            <a:endParaRPr/>
          </a:p>
        </p:txBody>
      </p:sp>
      <p:sp>
        <p:nvSpPr>
          <p:cNvPr id="253" name="Google Shape;253;p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254" name="Google Shape;254;p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e4e5c034c_0_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2de4e5c034c_0_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de4e5c034c_0_13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2de4e5c034c_0_13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de4e5c034c_0_203: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g2de4e5c034c_0_203: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e4e5c034c_0_21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2de4e5c034c_0_2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990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9167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0432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e4e5c034c_0_21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2de4e5c034c_0_2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0290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69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e4e5c034c_0_2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2de4e5c034c_0_2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de4e5c034c_0_22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2de4e5c034c_0_22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de4e5c034c_0_29: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g2de4e5c034c_0_29: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e4e5c034c_0_3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2de4e5c034c_0_3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de4e5c034c_0_4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g2de4e5c034c_0_4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de4e5c034c_0_5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de4e5c034c_0_5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de4e5c034c_0_6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g2de4e5c034c_0_6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de4e5c034c_0_72: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g2de4e5c034c_0_72: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1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1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a:spLocks noGrp="1"/>
          </p:cNvSpPr>
          <p:nvPr>
            <p:ph type="pic" idx="2"/>
          </p:nvPr>
        </p:nvSpPr>
        <p:spPr>
          <a:xfrm>
            <a:off x="1792288" y="612775"/>
            <a:ext cx="5486400" cy="4114800"/>
          </a:xfrm>
          <a:prstGeom prst="rect">
            <a:avLst/>
          </a:prstGeom>
          <a:noFill/>
          <a:ln>
            <a:noFill/>
          </a:ln>
        </p:spPr>
      </p:sp>
      <p:sp>
        <p:nvSpPr>
          <p:cNvPr id="68" name="Google Shape;68;p1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rot="-8620564">
            <a:off x="10791951" y="-4631431"/>
            <a:ext cx="9901401" cy="8812247"/>
          </a:xfrm>
          <a:custGeom>
            <a:avLst/>
            <a:gdLst/>
            <a:ahLst/>
            <a:cxnLst/>
            <a:rect l="l" t="t" r="r" b="b"/>
            <a:pathLst>
              <a:path w="9901401" h="8812247" extrusionOk="0">
                <a:moveTo>
                  <a:pt x="0" y="0"/>
                </a:moveTo>
                <a:lnTo>
                  <a:pt x="9901400" y="0"/>
                </a:lnTo>
                <a:lnTo>
                  <a:pt x="9901400" y="8812247"/>
                </a:lnTo>
                <a:lnTo>
                  <a:pt x="0" y="8812247"/>
                </a:lnTo>
                <a:lnTo>
                  <a:pt x="0" y="0"/>
                </a:lnTo>
                <a:close/>
              </a:path>
            </a:pathLst>
          </a:custGeom>
          <a:blipFill rotWithShape="1">
            <a:blip r:embed="rId3">
              <a:alphaModFix/>
            </a:blip>
            <a:stretch>
              <a:fillRect/>
            </a:stretch>
          </a:blipFill>
          <a:ln>
            <a:noFill/>
          </a:ln>
        </p:spPr>
      </p:sp>
      <p:sp>
        <p:nvSpPr>
          <p:cNvPr id="89" name="Google Shape;89;p1"/>
          <p:cNvSpPr/>
          <p:nvPr/>
        </p:nvSpPr>
        <p:spPr>
          <a:xfrm>
            <a:off x="1316201" y="3675893"/>
            <a:ext cx="2419406" cy="3203697"/>
          </a:xfrm>
          <a:custGeom>
            <a:avLst/>
            <a:gdLst/>
            <a:ahLst/>
            <a:cxnLst/>
            <a:rect l="l" t="t" r="r" b="b"/>
            <a:pathLst>
              <a:path w="2419406" h="3203697" extrusionOk="0">
                <a:moveTo>
                  <a:pt x="0" y="0"/>
                </a:moveTo>
                <a:lnTo>
                  <a:pt x="2419407" y="0"/>
                </a:lnTo>
                <a:lnTo>
                  <a:pt x="2419407" y="3203697"/>
                </a:lnTo>
                <a:lnTo>
                  <a:pt x="0" y="3203697"/>
                </a:lnTo>
                <a:lnTo>
                  <a:pt x="0" y="0"/>
                </a:lnTo>
                <a:close/>
              </a:path>
            </a:pathLst>
          </a:custGeom>
          <a:blipFill rotWithShape="1">
            <a:blip r:embed="rId4">
              <a:alphaModFix/>
            </a:blip>
            <a:stretch>
              <a:fillRect/>
            </a:stretch>
          </a:blipFill>
          <a:ln>
            <a:noFill/>
          </a:ln>
        </p:spPr>
      </p:sp>
      <p:sp>
        <p:nvSpPr>
          <p:cNvPr id="90" name="Google Shape;90;p1"/>
          <p:cNvSpPr txBox="1"/>
          <p:nvPr/>
        </p:nvSpPr>
        <p:spPr>
          <a:xfrm>
            <a:off x="4027749" y="5767593"/>
            <a:ext cx="13231500" cy="6000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3899"/>
              <a:buFont typeface="Arial"/>
              <a:buNone/>
            </a:pPr>
            <a:r>
              <a:rPr lang="en-US" sz="3899">
                <a:latin typeface="Cambria Math"/>
                <a:ea typeface="Cambria Math"/>
                <a:cs typeface="Cambria Math"/>
                <a:sym typeface="Cambria Math"/>
              </a:rPr>
              <a:t>Machine Learning Project</a:t>
            </a:r>
            <a:endParaRPr sz="1400" b="0" i="0" u="none" strike="noStrike" cap="none">
              <a:solidFill>
                <a:srgbClr val="000000"/>
              </a:solidFill>
              <a:latin typeface="Cambria Math"/>
              <a:ea typeface="Cambria Math"/>
              <a:cs typeface="Cambria Math"/>
              <a:sym typeface="Cambria Math"/>
            </a:endParaRPr>
          </a:p>
        </p:txBody>
      </p:sp>
      <p:sp>
        <p:nvSpPr>
          <p:cNvPr id="91" name="Google Shape;91;p1"/>
          <p:cNvSpPr txBox="1"/>
          <p:nvPr/>
        </p:nvSpPr>
        <p:spPr>
          <a:xfrm>
            <a:off x="4027749" y="4813293"/>
            <a:ext cx="13231500" cy="954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600"/>
              <a:buFont typeface="Arial"/>
              <a:buNone/>
            </a:pPr>
            <a:r>
              <a:rPr lang="en-US" sz="6200" b="1">
                <a:latin typeface="Cambria Math"/>
                <a:ea typeface="Cambria Math"/>
                <a:cs typeface="Cambria Math"/>
                <a:sym typeface="Cambria Math"/>
              </a:rPr>
              <a:t>IMDB Movie Reviews</a:t>
            </a:r>
            <a:endParaRPr sz="6200" b="0" i="0" u="none" strike="noStrike" cap="none">
              <a:solidFill>
                <a:srgbClr val="000000"/>
              </a:solidFill>
              <a:latin typeface="Cambria Math"/>
              <a:ea typeface="Cambria Math"/>
              <a:cs typeface="Cambria Math"/>
              <a:sym typeface="Cambria Math"/>
            </a:endParaRPr>
          </a:p>
        </p:txBody>
      </p:sp>
      <p:grpSp>
        <p:nvGrpSpPr>
          <p:cNvPr id="92" name="Google Shape;92;p1"/>
          <p:cNvGrpSpPr/>
          <p:nvPr/>
        </p:nvGrpSpPr>
        <p:grpSpPr>
          <a:xfrm>
            <a:off x="5886840" y="7992414"/>
            <a:ext cx="4756724" cy="857801"/>
            <a:chOff x="0" y="-28575"/>
            <a:chExt cx="6342300" cy="1143734"/>
          </a:xfrm>
        </p:grpSpPr>
        <p:sp>
          <p:nvSpPr>
            <p:cNvPr id="93" name="Google Shape;93;p1"/>
            <p:cNvSpPr txBox="1"/>
            <p:nvPr/>
          </p:nvSpPr>
          <p:spPr>
            <a:xfrm>
              <a:off x="0" y="-28575"/>
              <a:ext cx="6342300" cy="5130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499"/>
                <a:buFont typeface="Arial"/>
                <a:buNone/>
              </a:pPr>
              <a:r>
                <a:rPr lang="en-US" sz="2499" b="0" i="0" u="none" strike="noStrike" cap="none">
                  <a:solidFill>
                    <a:srgbClr val="000000"/>
                  </a:solidFill>
                  <a:latin typeface="Cambria Math"/>
                  <a:ea typeface="Cambria Math"/>
                  <a:cs typeface="Cambria Math"/>
                  <a:sym typeface="Cambria Math"/>
                </a:rPr>
                <a:t>Date of project:</a:t>
              </a:r>
              <a:endParaRPr sz="1400" b="0" i="0" u="none" strike="noStrike" cap="none">
                <a:solidFill>
                  <a:srgbClr val="000000"/>
                </a:solidFill>
                <a:latin typeface="Cambria Math"/>
                <a:ea typeface="Cambria Math"/>
                <a:cs typeface="Cambria Math"/>
                <a:sym typeface="Cambria Math"/>
              </a:endParaRPr>
            </a:p>
          </p:txBody>
        </p:sp>
        <p:sp>
          <p:nvSpPr>
            <p:cNvPr id="94" name="Google Shape;94;p1"/>
            <p:cNvSpPr txBox="1"/>
            <p:nvPr/>
          </p:nvSpPr>
          <p:spPr>
            <a:xfrm>
              <a:off x="0" y="622859"/>
              <a:ext cx="6342300" cy="4923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399"/>
                <a:buFont typeface="Arial"/>
                <a:buNone/>
              </a:pPr>
              <a:r>
                <a:rPr lang="en-US" sz="2399">
                  <a:latin typeface="Cambria Math"/>
                  <a:ea typeface="Cambria Math"/>
                  <a:cs typeface="Cambria Math"/>
                  <a:sym typeface="Cambria Math"/>
                </a:rPr>
                <a:t>May-June 2024</a:t>
              </a:r>
              <a:endParaRPr sz="1400" b="0" i="0" u="none" strike="noStrike" cap="none">
                <a:solidFill>
                  <a:srgbClr val="000000"/>
                </a:solidFill>
                <a:latin typeface="Cambria Math"/>
                <a:ea typeface="Cambria Math"/>
                <a:cs typeface="Cambria Math"/>
                <a:sym typeface="Cambria Math"/>
              </a:endParaRPr>
            </a:p>
          </p:txBody>
        </p:sp>
      </p:grpSp>
      <p:grpSp>
        <p:nvGrpSpPr>
          <p:cNvPr id="95" name="Google Shape;95;p1"/>
          <p:cNvGrpSpPr/>
          <p:nvPr/>
        </p:nvGrpSpPr>
        <p:grpSpPr>
          <a:xfrm>
            <a:off x="1357265" y="7992414"/>
            <a:ext cx="4756724" cy="1818101"/>
            <a:chOff x="0" y="-28575"/>
            <a:chExt cx="6342300" cy="2424134"/>
          </a:xfrm>
        </p:grpSpPr>
        <p:sp>
          <p:nvSpPr>
            <p:cNvPr id="96" name="Google Shape;96;p1"/>
            <p:cNvSpPr txBox="1"/>
            <p:nvPr/>
          </p:nvSpPr>
          <p:spPr>
            <a:xfrm>
              <a:off x="0" y="-28575"/>
              <a:ext cx="6342300" cy="5130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499"/>
                <a:buFont typeface="Arial"/>
                <a:buNone/>
              </a:pPr>
              <a:r>
                <a:rPr lang="en-US" sz="2499">
                  <a:latin typeface="Cambria Math"/>
                  <a:ea typeface="Cambria Math"/>
                  <a:cs typeface="Cambria Math"/>
                  <a:sym typeface="Cambria Math"/>
                </a:rPr>
                <a:t>Team</a:t>
              </a:r>
              <a:r>
                <a:rPr lang="en-US" sz="2499" b="0" i="0" u="none" strike="noStrike" cap="none">
                  <a:solidFill>
                    <a:srgbClr val="000000"/>
                  </a:solidFill>
                  <a:latin typeface="Cambria Math"/>
                  <a:ea typeface="Cambria Math"/>
                  <a:cs typeface="Cambria Math"/>
                  <a:sym typeface="Cambria Math"/>
                </a:rPr>
                <a:t>:</a:t>
              </a:r>
              <a:endParaRPr sz="1400" b="0" i="0" u="none" strike="noStrike" cap="none">
                <a:solidFill>
                  <a:srgbClr val="000000"/>
                </a:solidFill>
                <a:latin typeface="Cambria Math"/>
                <a:ea typeface="Cambria Math"/>
                <a:cs typeface="Cambria Math"/>
                <a:sym typeface="Cambria Math"/>
              </a:endParaRPr>
            </a:p>
          </p:txBody>
        </p:sp>
        <p:sp>
          <p:nvSpPr>
            <p:cNvPr id="97" name="Google Shape;97;p1"/>
            <p:cNvSpPr txBox="1"/>
            <p:nvPr/>
          </p:nvSpPr>
          <p:spPr>
            <a:xfrm>
              <a:off x="0" y="622859"/>
              <a:ext cx="6342300" cy="17727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Nikola Dobricic</a:t>
              </a:r>
              <a:endParaRPr sz="2399">
                <a:latin typeface="Cambria Math"/>
                <a:ea typeface="Cambria Math"/>
                <a:cs typeface="Cambria Math"/>
                <a:sym typeface="Cambria Math"/>
              </a:endParaRPr>
            </a:p>
            <a:p>
              <a:pPr marL="0" marR="0" lvl="0" indent="0" algn="l" rtl="0">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Milan Stankovic</a:t>
              </a:r>
              <a:endParaRPr sz="2399">
                <a:latin typeface="Cambria Math"/>
                <a:ea typeface="Cambria Math"/>
                <a:cs typeface="Cambria Math"/>
                <a:sym typeface="Cambria Math"/>
              </a:endParaRPr>
            </a:p>
            <a:p>
              <a:pPr marL="0" marR="0" lvl="0" indent="0" algn="l" rtl="0">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Ioana Popescu</a:t>
              </a:r>
              <a:endParaRPr sz="2399">
                <a:latin typeface="Cambria Math"/>
                <a:ea typeface="Cambria Math"/>
                <a:cs typeface="Cambria Math"/>
                <a:sym typeface="Cambria Math"/>
              </a:endParaRPr>
            </a:p>
          </p:txBody>
        </p:sp>
      </p:grpSp>
      <p:sp>
        <p:nvSpPr>
          <p:cNvPr id="98" name="Google Shape;98;p1"/>
          <p:cNvSpPr txBox="1"/>
          <p:nvPr/>
        </p:nvSpPr>
        <p:spPr>
          <a:xfrm>
            <a:off x="1316201" y="3380497"/>
            <a:ext cx="13231551" cy="481330"/>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1"/>
          <p:cNvSpPr txBox="1"/>
          <p:nvPr/>
        </p:nvSpPr>
        <p:spPr>
          <a:xfrm>
            <a:off x="4027749" y="3675893"/>
            <a:ext cx="13231500" cy="11697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Clr>
                <a:schemeClr val="dk1"/>
              </a:buClr>
              <a:buSzPts val="7600"/>
              <a:buFont typeface="Arial"/>
              <a:buNone/>
            </a:pPr>
            <a:r>
              <a:rPr lang="en-US" sz="7600" b="1">
                <a:solidFill>
                  <a:schemeClr val="dk1"/>
                </a:solidFill>
                <a:latin typeface="Cambria Math"/>
                <a:ea typeface="Cambria Math"/>
                <a:cs typeface="Cambria Math"/>
                <a:sym typeface="Cambria Math"/>
              </a:rPr>
              <a:t>Sentiment Analysis on</a:t>
            </a:r>
            <a:endParaRPr sz="8999" b="1">
              <a:latin typeface="Cambria Math"/>
              <a:ea typeface="Cambria Math"/>
              <a:cs typeface="Cambria Math"/>
              <a:sym typeface="Cambria Math"/>
            </a:endParaRPr>
          </a:p>
        </p:txBody>
      </p:sp>
      <p:sp>
        <p:nvSpPr>
          <p:cNvPr id="100" name="Google Shape;100;p1"/>
          <p:cNvSpPr/>
          <p:nvPr/>
        </p:nvSpPr>
        <p:spPr>
          <a:xfrm>
            <a:off x="14790124" y="6239259"/>
            <a:ext cx="3497876" cy="3314238"/>
          </a:xfrm>
          <a:custGeom>
            <a:avLst/>
            <a:gdLst/>
            <a:ahLst/>
            <a:cxnLst/>
            <a:rect l="l" t="t" r="r" b="b"/>
            <a:pathLst>
              <a:path w="3497876" h="3314238" extrusionOk="0">
                <a:moveTo>
                  <a:pt x="0" y="0"/>
                </a:moveTo>
                <a:lnTo>
                  <a:pt x="3497876" y="0"/>
                </a:lnTo>
                <a:lnTo>
                  <a:pt x="3497876" y="3314238"/>
                </a:lnTo>
                <a:lnTo>
                  <a:pt x="0" y="3314238"/>
                </a:lnTo>
                <a:lnTo>
                  <a:pt x="0" y="0"/>
                </a:lnTo>
                <a:close/>
              </a:path>
            </a:pathLst>
          </a:custGeom>
          <a:blipFill rotWithShape="1">
            <a:blip r:embed="rId5">
              <a:alphaModFix/>
            </a:blip>
            <a:stretch>
              <a:fillRect/>
            </a:stretch>
          </a:blipFill>
          <a:ln>
            <a:noFill/>
          </a:ln>
        </p:spPr>
      </p:sp>
      <p:sp>
        <p:nvSpPr>
          <p:cNvPr id="101" name="Google Shape;101;p1"/>
          <p:cNvSpPr/>
          <p:nvPr/>
        </p:nvSpPr>
        <p:spPr>
          <a:xfrm>
            <a:off x="13013522" y="8825109"/>
            <a:ext cx="2729129" cy="2585849"/>
          </a:xfrm>
          <a:custGeom>
            <a:avLst/>
            <a:gdLst/>
            <a:ahLst/>
            <a:cxnLst/>
            <a:rect l="l" t="t" r="r" b="b"/>
            <a:pathLst>
              <a:path w="2729129" h="2585849" extrusionOk="0">
                <a:moveTo>
                  <a:pt x="0" y="0"/>
                </a:moveTo>
                <a:lnTo>
                  <a:pt x="2729129" y="0"/>
                </a:lnTo>
                <a:lnTo>
                  <a:pt x="2729129" y="2585849"/>
                </a:lnTo>
                <a:lnTo>
                  <a:pt x="0" y="2585849"/>
                </a:lnTo>
                <a:lnTo>
                  <a:pt x="0" y="0"/>
                </a:lnTo>
                <a:close/>
              </a:path>
            </a:pathLst>
          </a:custGeom>
          <a:blipFill rotWithShape="1">
            <a:blip r:embed="rId5">
              <a:alphaModFix/>
            </a:blip>
            <a:stretch>
              <a:fillRect/>
            </a:stretch>
          </a:blipFill>
          <a:ln>
            <a:noFill/>
          </a:ln>
        </p:spPr>
      </p:sp>
      <p:sp>
        <p:nvSpPr>
          <p:cNvPr id="102" name="Google Shape;102;p1"/>
          <p:cNvSpPr/>
          <p:nvPr/>
        </p:nvSpPr>
        <p:spPr>
          <a:xfrm rot="5695998">
            <a:off x="-2845675" y="-892681"/>
            <a:ext cx="4971030" cy="4753548"/>
          </a:xfrm>
          <a:custGeom>
            <a:avLst/>
            <a:gdLst/>
            <a:ahLst/>
            <a:cxnLst/>
            <a:rect l="l" t="t" r="r" b="b"/>
            <a:pathLst>
              <a:path w="4971030" h="4753548" extrusionOk="0">
                <a:moveTo>
                  <a:pt x="0" y="0"/>
                </a:moveTo>
                <a:lnTo>
                  <a:pt x="4971030" y="0"/>
                </a:lnTo>
                <a:lnTo>
                  <a:pt x="4971030" y="4753548"/>
                </a:lnTo>
                <a:lnTo>
                  <a:pt x="0" y="4753548"/>
                </a:lnTo>
                <a:lnTo>
                  <a:pt x="0" y="0"/>
                </a:lnTo>
                <a:close/>
              </a:path>
            </a:pathLst>
          </a:custGeom>
          <a:blipFill rotWithShape="1">
            <a:blip r:embed="rId6">
              <a:alphaModFix/>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
          <p:cNvGraphicFramePr/>
          <p:nvPr/>
        </p:nvGraphicFramePr>
        <p:xfrm>
          <a:off x="7939189" y="3591863"/>
          <a:ext cx="3000000" cy="3000000"/>
        </p:xfrm>
        <a:graphic>
          <a:graphicData uri="http://schemas.openxmlformats.org/drawingml/2006/table">
            <a:tbl>
              <a:tblPr>
                <a:noFill/>
                <a:tableStyleId>{2455FE45-E4CD-4F2C-AE4C-397B969BAD2B}</a:tableStyleId>
              </a:tblPr>
              <a:tblGrid>
                <a:gridCol w="1041125">
                  <a:extLst>
                    <a:ext uri="{9D8B030D-6E8A-4147-A177-3AD203B41FA5}">
                      <a16:colId xmlns:a16="http://schemas.microsoft.com/office/drawing/2014/main" val="20000"/>
                    </a:ext>
                  </a:extLst>
                </a:gridCol>
                <a:gridCol w="7832825">
                  <a:extLst>
                    <a:ext uri="{9D8B030D-6E8A-4147-A177-3AD203B41FA5}">
                      <a16:colId xmlns:a16="http://schemas.microsoft.com/office/drawing/2014/main" val="20001"/>
                    </a:ext>
                  </a:extLst>
                </a:gridCol>
              </a:tblGrid>
              <a:tr h="1038225">
                <a:tc>
                  <a:txBody>
                    <a:bodyPr/>
                    <a:lstStyle/>
                    <a:p>
                      <a:pPr marL="0" marR="0" lvl="0" indent="0" algn="ctr" rtl="0">
                        <a:lnSpc>
                          <a:spcPct val="140013"/>
                        </a:lnSpc>
                        <a:spcBef>
                          <a:spcPts val="0"/>
                        </a:spcBef>
                        <a:spcAft>
                          <a:spcPts val="0"/>
                        </a:spcAft>
                        <a:buClr>
                          <a:srgbClr val="000000"/>
                        </a:buClr>
                        <a:buSzPts val="2899"/>
                        <a:buFont typeface="Arial"/>
                        <a:buNone/>
                      </a:pPr>
                      <a:r>
                        <a:rPr lang="en-US" sz="2899" u="none" strike="noStrike" cap="none">
                          <a:solidFill>
                            <a:srgbClr val="FFFFFF"/>
                          </a:solidFill>
                          <a:latin typeface="Arial"/>
                          <a:ea typeface="Arial"/>
                          <a:cs typeface="Arial"/>
                          <a:sym typeface="Arial"/>
                        </a:rPr>
                        <a:t>1</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64156F"/>
                    </a:solidFill>
                  </a:tcPr>
                </a:tc>
                <a:tc>
                  <a:txBody>
                    <a:bodyPr/>
                    <a:lstStyle/>
                    <a:p>
                      <a:pPr marL="0" marR="0" lvl="0" indent="0" algn="l" rtl="0">
                        <a:lnSpc>
                          <a:spcPct val="140014"/>
                        </a:lnSpc>
                        <a:spcBef>
                          <a:spcPts val="0"/>
                        </a:spcBef>
                        <a:spcAft>
                          <a:spcPts val="0"/>
                        </a:spcAft>
                        <a:buClr>
                          <a:srgbClr val="000000"/>
                        </a:buClr>
                        <a:buSzPts val="2799"/>
                        <a:buFont typeface="Arial"/>
                        <a:buNone/>
                      </a:pPr>
                      <a:r>
                        <a:rPr lang="en-US" sz="2799">
                          <a:latin typeface="Cambria Math"/>
                          <a:ea typeface="Cambria Math"/>
                          <a:cs typeface="Cambria Math"/>
                          <a:sym typeface="Cambria Math"/>
                        </a:rPr>
                        <a:t>Project Scope</a:t>
                      </a:r>
                      <a:endParaRPr sz="1100" u="none" strike="noStrike" cap="none">
                        <a:latin typeface="Cambria Math"/>
                        <a:ea typeface="Cambria Math"/>
                        <a:cs typeface="Cambria Math"/>
                        <a:sym typeface="Cambria Math"/>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38225">
                <a:tc>
                  <a:txBody>
                    <a:bodyPr/>
                    <a:lstStyle/>
                    <a:p>
                      <a:pPr marL="0" marR="0" lvl="0" indent="0" algn="ctr" rtl="0">
                        <a:lnSpc>
                          <a:spcPct val="140000"/>
                        </a:lnSpc>
                        <a:spcBef>
                          <a:spcPts val="0"/>
                        </a:spcBef>
                        <a:spcAft>
                          <a:spcPts val="0"/>
                        </a:spcAft>
                        <a:buClr>
                          <a:srgbClr val="000000"/>
                        </a:buClr>
                        <a:buSzPts val="2900"/>
                        <a:buFont typeface="Arial"/>
                        <a:buNone/>
                      </a:pPr>
                      <a:r>
                        <a:rPr lang="en-US" sz="2900" u="none" strike="noStrike" cap="none">
                          <a:solidFill>
                            <a:srgbClr val="FFFFFF"/>
                          </a:solidFill>
                          <a:latin typeface="Arial"/>
                          <a:ea typeface="Arial"/>
                          <a:cs typeface="Arial"/>
                          <a:sym typeface="Arial"/>
                        </a:rPr>
                        <a:t>2</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64156F"/>
                    </a:solidFill>
                  </a:tcPr>
                </a:tc>
                <a:tc>
                  <a:txBody>
                    <a:bodyPr/>
                    <a:lstStyle/>
                    <a:p>
                      <a:pPr marL="0" marR="0" lvl="0" indent="0" algn="l" rtl="0">
                        <a:lnSpc>
                          <a:spcPct val="140014"/>
                        </a:lnSpc>
                        <a:spcBef>
                          <a:spcPts val="0"/>
                        </a:spcBef>
                        <a:spcAft>
                          <a:spcPts val="0"/>
                        </a:spcAft>
                        <a:buClr>
                          <a:srgbClr val="000000"/>
                        </a:buClr>
                        <a:buSzPts val="2799"/>
                        <a:buFont typeface="Arial"/>
                        <a:buNone/>
                      </a:pPr>
                      <a:r>
                        <a:rPr lang="en-US" sz="2799" u="none" strike="noStrike" cap="none">
                          <a:solidFill>
                            <a:srgbClr val="000000"/>
                          </a:solidFill>
                          <a:latin typeface="Cambria Math"/>
                          <a:ea typeface="Cambria Math"/>
                          <a:cs typeface="Cambria Math"/>
                          <a:sym typeface="Cambria Math"/>
                        </a:rPr>
                        <a:t>M</a:t>
                      </a:r>
                      <a:r>
                        <a:rPr lang="en-US" sz="2799">
                          <a:latin typeface="Cambria Math"/>
                          <a:ea typeface="Cambria Math"/>
                          <a:cs typeface="Cambria Math"/>
                          <a:sym typeface="Cambria Math"/>
                        </a:rPr>
                        <a:t>ethodology</a:t>
                      </a:r>
                      <a:endParaRPr sz="1100" u="none" strike="noStrike" cap="none">
                        <a:latin typeface="Cambria Math"/>
                        <a:ea typeface="Cambria Math"/>
                        <a:cs typeface="Cambria Math"/>
                        <a:sym typeface="Cambria Math"/>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38225">
                <a:tc>
                  <a:txBody>
                    <a:bodyPr/>
                    <a:lstStyle/>
                    <a:p>
                      <a:pPr marL="0" marR="0" lvl="0" indent="0" algn="ctr" rtl="0">
                        <a:lnSpc>
                          <a:spcPct val="140000"/>
                        </a:lnSpc>
                        <a:spcBef>
                          <a:spcPts val="0"/>
                        </a:spcBef>
                        <a:spcAft>
                          <a:spcPts val="0"/>
                        </a:spcAft>
                        <a:buClr>
                          <a:srgbClr val="000000"/>
                        </a:buClr>
                        <a:buSzPts val="2900"/>
                        <a:buFont typeface="Arial"/>
                        <a:buNone/>
                      </a:pPr>
                      <a:r>
                        <a:rPr lang="en-US" sz="2900" u="none" strike="noStrike" cap="none">
                          <a:solidFill>
                            <a:srgbClr val="FFFFFF"/>
                          </a:solidFill>
                          <a:latin typeface="Arial"/>
                          <a:ea typeface="Arial"/>
                          <a:cs typeface="Arial"/>
                          <a:sym typeface="Arial"/>
                        </a:rPr>
                        <a:t>3</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64156F"/>
                    </a:solidFill>
                  </a:tcPr>
                </a:tc>
                <a:tc>
                  <a:txBody>
                    <a:bodyPr/>
                    <a:lstStyle/>
                    <a:p>
                      <a:pPr marL="0" marR="0" lvl="0" indent="0" algn="l" rtl="0">
                        <a:lnSpc>
                          <a:spcPct val="140014"/>
                        </a:lnSpc>
                        <a:spcBef>
                          <a:spcPts val="0"/>
                        </a:spcBef>
                        <a:spcAft>
                          <a:spcPts val="0"/>
                        </a:spcAft>
                        <a:buClr>
                          <a:srgbClr val="000000"/>
                        </a:buClr>
                        <a:buSzPts val="2799"/>
                        <a:buFont typeface="Arial"/>
                        <a:buNone/>
                      </a:pPr>
                      <a:r>
                        <a:rPr lang="en-US" sz="2799">
                          <a:latin typeface="Cambria Math"/>
                          <a:ea typeface="Cambria Math"/>
                          <a:cs typeface="Cambria Math"/>
                          <a:sym typeface="Cambria Math"/>
                        </a:rPr>
                        <a:t>Key Findings</a:t>
                      </a:r>
                      <a:endParaRPr sz="1100" u="none" strike="noStrike" cap="none">
                        <a:latin typeface="Cambria Math"/>
                        <a:ea typeface="Cambria Math"/>
                        <a:cs typeface="Cambria Math"/>
                        <a:sym typeface="Cambria Math"/>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80" name="Google Shape;180;p2"/>
          <p:cNvSpPr txBox="1"/>
          <p:nvPr/>
        </p:nvSpPr>
        <p:spPr>
          <a:xfrm>
            <a:off x="1028700" y="4572000"/>
            <a:ext cx="6910500" cy="115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500"/>
              <a:buFont typeface="Arial"/>
              <a:buNone/>
            </a:pPr>
            <a:r>
              <a:rPr lang="en-US" sz="7500" b="1" i="0" u="none" strike="noStrike" cap="none">
                <a:solidFill>
                  <a:srgbClr val="000000"/>
                </a:solidFill>
                <a:latin typeface="Cambria Math"/>
                <a:ea typeface="Cambria Math"/>
                <a:cs typeface="Cambria Math"/>
                <a:sym typeface="Cambria Math"/>
              </a:rPr>
              <a:t>Agenda</a:t>
            </a:r>
            <a:endParaRPr sz="1400" b="0" i="0" u="none" strike="noStrike" cap="none">
              <a:solidFill>
                <a:srgbClr val="000000"/>
              </a:solidFill>
              <a:latin typeface="Cambria Math"/>
              <a:ea typeface="Cambria Math"/>
              <a:cs typeface="Cambria Math"/>
              <a:sym typeface="Cambria Math"/>
            </a:endParaRPr>
          </a:p>
        </p:txBody>
      </p:sp>
      <p:sp>
        <p:nvSpPr>
          <p:cNvPr id="181" name="Google Shape;181;p2"/>
          <p:cNvSpPr/>
          <p:nvPr/>
        </p:nvSpPr>
        <p:spPr>
          <a:xfrm rot="-9088749">
            <a:off x="-923081" y="-478352"/>
            <a:ext cx="3903561" cy="3698625"/>
          </a:xfrm>
          <a:custGeom>
            <a:avLst/>
            <a:gdLst/>
            <a:ahLst/>
            <a:cxnLst/>
            <a:rect l="l" t="t" r="r" b="b"/>
            <a:pathLst>
              <a:path w="3903561" h="3698625" extrusionOk="0">
                <a:moveTo>
                  <a:pt x="0" y="0"/>
                </a:moveTo>
                <a:lnTo>
                  <a:pt x="3903562" y="0"/>
                </a:lnTo>
                <a:lnTo>
                  <a:pt x="3903562" y="3698625"/>
                </a:lnTo>
                <a:lnTo>
                  <a:pt x="0" y="3698625"/>
                </a:lnTo>
                <a:lnTo>
                  <a:pt x="0" y="0"/>
                </a:lnTo>
                <a:close/>
              </a:path>
            </a:pathLst>
          </a:custGeom>
          <a:blipFill rotWithShape="1">
            <a:blip r:embed="rId3">
              <a:alphaModFix/>
            </a:blip>
            <a:stretch>
              <a:fillRect/>
            </a:stretch>
          </a:blipFill>
          <a:ln>
            <a:noFill/>
          </a:ln>
        </p:spPr>
      </p:sp>
      <p:sp>
        <p:nvSpPr>
          <p:cNvPr id="182" name="Google Shape;182;p2"/>
          <p:cNvSpPr/>
          <p:nvPr/>
        </p:nvSpPr>
        <p:spPr>
          <a:xfrm rot="965189">
            <a:off x="-2274149" y="6091208"/>
            <a:ext cx="7824542" cy="6963843"/>
          </a:xfrm>
          <a:custGeom>
            <a:avLst/>
            <a:gdLst/>
            <a:ahLst/>
            <a:cxnLst/>
            <a:rect l="l" t="t" r="r" b="b"/>
            <a:pathLst>
              <a:path w="7824542" h="6963843" extrusionOk="0">
                <a:moveTo>
                  <a:pt x="0" y="0"/>
                </a:moveTo>
                <a:lnTo>
                  <a:pt x="7824542" y="0"/>
                </a:lnTo>
                <a:lnTo>
                  <a:pt x="7824542" y="6963842"/>
                </a:lnTo>
                <a:lnTo>
                  <a:pt x="0" y="6963842"/>
                </a:lnTo>
                <a:lnTo>
                  <a:pt x="0" y="0"/>
                </a:lnTo>
                <a:close/>
              </a:path>
            </a:pathLst>
          </a:custGeom>
          <a:blipFill rotWithShape="1">
            <a:blip r:embed="rId4">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86"/>
        <p:cNvGrpSpPr/>
        <p:nvPr/>
      </p:nvGrpSpPr>
      <p:grpSpPr>
        <a:xfrm>
          <a:off x="0" y="0"/>
          <a:ext cx="0" cy="0"/>
          <a:chOff x="0" y="0"/>
          <a:chExt cx="0" cy="0"/>
        </a:xfrm>
      </p:grpSpPr>
      <p:sp>
        <p:nvSpPr>
          <p:cNvPr id="187" name="Google Shape;187;g2de4e5c034c_0_187"/>
          <p:cNvSpPr txBox="1"/>
          <p:nvPr/>
        </p:nvSpPr>
        <p:spPr>
          <a:xfrm>
            <a:off x="1094989" y="4482300"/>
            <a:ext cx="15568800" cy="1322400"/>
          </a:xfrm>
          <a:prstGeom prst="rect">
            <a:avLst/>
          </a:prstGeom>
          <a:noFill/>
          <a:ln>
            <a:noFill/>
          </a:ln>
        </p:spPr>
        <p:txBody>
          <a:bodyPr spcFirstLastPara="1" wrap="square" lIns="0" tIns="0" rIns="0" bIns="0" anchor="t" anchorCtr="0">
            <a:spAutoFit/>
          </a:bodyPr>
          <a:lstStyle/>
          <a:p>
            <a:pPr marL="457200" marR="0" lvl="0" indent="0" algn="l" rtl="0">
              <a:lnSpc>
                <a:spcPct val="90000"/>
              </a:lnSpc>
              <a:spcBef>
                <a:spcPts val="0"/>
              </a:spcBef>
              <a:spcAft>
                <a:spcPts val="0"/>
              </a:spcAft>
              <a:buNone/>
            </a:pPr>
            <a:r>
              <a:rPr lang="en-US" sz="9545">
                <a:solidFill>
                  <a:srgbClr val="FFFFFF"/>
                </a:solidFill>
                <a:latin typeface="Cambria Math"/>
                <a:ea typeface="Cambria Math"/>
                <a:cs typeface="Cambria Math"/>
                <a:sym typeface="Cambria Math"/>
              </a:rPr>
              <a:t>1. Project Scope</a:t>
            </a:r>
            <a:endParaRPr sz="1400" b="0" i="0" u="none" strike="noStrike" cap="none">
              <a:solidFill>
                <a:srgbClr val="000000"/>
              </a:solidFill>
              <a:latin typeface="Cambria Math"/>
              <a:ea typeface="Cambria Math"/>
              <a:cs typeface="Cambria Math"/>
              <a:sym typeface="Cambria Math"/>
            </a:endParaRPr>
          </a:p>
        </p:txBody>
      </p:sp>
      <p:sp>
        <p:nvSpPr>
          <p:cNvPr id="188" name="Google Shape;188;g2de4e5c034c_0_187"/>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89" name="Google Shape;189;g2de4e5c034c_0_187"/>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90" name="Google Shape;190;g2de4e5c034c_0_187"/>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4"/>
        <p:cNvGrpSpPr/>
        <p:nvPr/>
      </p:nvGrpSpPr>
      <p:grpSpPr>
        <a:xfrm>
          <a:off x="0" y="0"/>
          <a:ext cx="0" cy="0"/>
          <a:chOff x="0" y="0"/>
          <a:chExt cx="0" cy="0"/>
        </a:xfrm>
      </p:grpSpPr>
      <p:sp>
        <p:nvSpPr>
          <p:cNvPr id="195" name="Google Shape;195;g2de4e5c034c_0_80"/>
          <p:cNvSpPr txBox="1"/>
          <p:nvPr/>
        </p:nvSpPr>
        <p:spPr>
          <a:xfrm>
            <a:off x="1300650" y="3980475"/>
            <a:ext cx="12915000" cy="2000700"/>
          </a:xfrm>
          <a:prstGeom prst="rect">
            <a:avLst/>
          </a:prstGeom>
          <a:noFill/>
          <a:ln>
            <a:noFill/>
          </a:ln>
        </p:spPr>
        <p:txBody>
          <a:bodyPr spcFirstLastPara="1" wrap="square" lIns="0" tIns="0" rIns="0" bIns="0" anchor="t" anchorCtr="0">
            <a:spAutoFit/>
          </a:bodyPr>
          <a:lstStyle/>
          <a:p>
            <a:pPr marL="0" lvl="0" indent="0" algn="l" rtl="0">
              <a:spcBef>
                <a:spcPts val="1200"/>
              </a:spcBef>
              <a:spcAft>
                <a:spcPts val="0"/>
              </a:spcAft>
              <a:buClr>
                <a:schemeClr val="dk1"/>
              </a:buClr>
              <a:buSzPts val="1100"/>
              <a:buFont typeface="Arial"/>
              <a:buNone/>
            </a:pPr>
            <a:r>
              <a:rPr lang="en-US" sz="3999" b="1">
                <a:solidFill>
                  <a:srgbClr val="FFFFFF"/>
                </a:solidFill>
                <a:latin typeface="Cambria Math"/>
                <a:ea typeface="Cambria Math"/>
                <a:cs typeface="Cambria Math"/>
                <a:sym typeface="Cambria Math"/>
              </a:rPr>
              <a:t>Train a model to predict a rating (on a scale from 1 to 10) based on the text of IMDB movie reviews. </a:t>
            </a:r>
            <a:endParaRPr sz="3999" b="1">
              <a:solidFill>
                <a:srgbClr val="FFFFFF"/>
              </a:solidFill>
              <a:latin typeface="Cambria Math"/>
              <a:ea typeface="Cambria Math"/>
              <a:cs typeface="Cambria Math"/>
              <a:sym typeface="Cambria Math"/>
            </a:endParaRPr>
          </a:p>
          <a:p>
            <a:pPr marL="0" marR="0" lvl="0" indent="0" algn="l" rtl="0">
              <a:lnSpc>
                <a:spcPct val="130007"/>
              </a:lnSpc>
              <a:spcBef>
                <a:spcPts val="1200"/>
              </a:spcBef>
              <a:spcAft>
                <a:spcPts val="0"/>
              </a:spcAft>
              <a:buClr>
                <a:srgbClr val="000000"/>
              </a:buClr>
              <a:buSzPts val="3499"/>
              <a:buFont typeface="Arial"/>
              <a:buNone/>
            </a:pPr>
            <a:endParaRPr sz="3999" b="1">
              <a:solidFill>
                <a:srgbClr val="FFFFFF"/>
              </a:solidFill>
              <a:latin typeface="Cambria Math"/>
              <a:ea typeface="Cambria Math"/>
              <a:cs typeface="Cambria Math"/>
              <a:sym typeface="Cambria Math"/>
            </a:endParaRPr>
          </a:p>
        </p:txBody>
      </p:sp>
      <p:sp>
        <p:nvSpPr>
          <p:cNvPr id="196" name="Google Shape;196;g2de4e5c034c_0_80"/>
          <p:cNvSpPr txBox="1"/>
          <p:nvPr/>
        </p:nvSpPr>
        <p:spPr>
          <a:xfrm>
            <a:off x="1300650" y="5422379"/>
            <a:ext cx="12915000" cy="1551000"/>
          </a:xfrm>
          <a:prstGeom prst="rect">
            <a:avLst/>
          </a:prstGeom>
          <a:noFill/>
          <a:ln>
            <a:noFill/>
          </a:ln>
        </p:spPr>
        <p:txBody>
          <a:bodyPr spcFirstLastPara="1" wrap="square" lIns="0" tIns="0" rIns="0" bIns="0" anchor="t" anchorCtr="0">
            <a:spAutoFit/>
          </a:bodyPr>
          <a:lstStyle/>
          <a:p>
            <a:pPr marL="457200" marR="0" lvl="0" indent="-406336" algn="l" rtl="0">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gauge public opinion on platforms where explicit ratings are not provided</a:t>
            </a:r>
            <a:endParaRPr sz="2799">
              <a:solidFill>
                <a:srgbClr val="FFFFFF"/>
              </a:solidFill>
              <a:latin typeface="Cambria Math"/>
              <a:ea typeface="Cambria Math"/>
              <a:cs typeface="Cambria Math"/>
              <a:sym typeface="Cambria Math"/>
            </a:endParaRPr>
          </a:p>
          <a:p>
            <a:pPr marL="457200" marR="0" lvl="0" indent="-406336" algn="l" rtl="0">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extend binary sentiment classification to continuous rating</a:t>
            </a:r>
            <a:endParaRPr sz="2799">
              <a:solidFill>
                <a:srgbClr val="FFFFFF"/>
              </a:solidFill>
              <a:latin typeface="Cambria Math"/>
              <a:ea typeface="Cambria Math"/>
              <a:cs typeface="Cambria Math"/>
              <a:sym typeface="Cambria Math"/>
            </a:endParaRPr>
          </a:p>
          <a:p>
            <a:pPr marL="457200" marR="0" lvl="0" indent="-406336" algn="l" rtl="0">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experiment with various NLP approaches</a:t>
            </a:r>
            <a:endParaRPr sz="2799">
              <a:solidFill>
                <a:srgbClr val="FFFFFF"/>
              </a:solidFill>
              <a:latin typeface="Cambria Math"/>
              <a:ea typeface="Cambria Math"/>
              <a:cs typeface="Cambria Math"/>
              <a:sym typeface="Cambria Math"/>
            </a:endParaRPr>
          </a:p>
        </p:txBody>
      </p:sp>
      <p:sp>
        <p:nvSpPr>
          <p:cNvPr id="197" name="Google Shape;197;g2de4e5c034c_0_80"/>
          <p:cNvSpPr txBox="1"/>
          <p:nvPr/>
        </p:nvSpPr>
        <p:spPr>
          <a:xfrm>
            <a:off x="1300639" y="1038225"/>
            <a:ext cx="155688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9545"/>
              <a:buFont typeface="Arial"/>
              <a:buNone/>
            </a:pPr>
            <a:endParaRPr sz="1400" b="0" i="0" u="none" strike="noStrike" cap="none">
              <a:solidFill>
                <a:srgbClr val="000000"/>
              </a:solidFill>
              <a:latin typeface="Cambria Math"/>
              <a:ea typeface="Cambria Math"/>
              <a:cs typeface="Cambria Math"/>
              <a:sym typeface="Cambria Math"/>
            </a:endParaRPr>
          </a:p>
        </p:txBody>
      </p:sp>
      <p:sp>
        <p:nvSpPr>
          <p:cNvPr id="198" name="Google Shape;198;g2de4e5c034c_0_80"/>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99" name="Google Shape;199;g2de4e5c034c_0_80"/>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00" name="Google Shape;200;g2de4e5c034c_0_80"/>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04"/>
        <p:cNvGrpSpPr/>
        <p:nvPr/>
      </p:nvGrpSpPr>
      <p:grpSpPr>
        <a:xfrm>
          <a:off x="0" y="0"/>
          <a:ext cx="0" cy="0"/>
          <a:chOff x="0" y="0"/>
          <a:chExt cx="0" cy="0"/>
        </a:xfrm>
      </p:grpSpPr>
      <p:sp>
        <p:nvSpPr>
          <p:cNvPr id="205" name="Google Shape;205;g2de4e5c034c_0_196"/>
          <p:cNvSpPr txBox="1"/>
          <p:nvPr/>
        </p:nvSpPr>
        <p:spPr>
          <a:xfrm>
            <a:off x="1094989" y="4482300"/>
            <a:ext cx="15568800" cy="1322400"/>
          </a:xfrm>
          <a:prstGeom prst="rect">
            <a:avLst/>
          </a:prstGeom>
          <a:noFill/>
          <a:ln>
            <a:noFill/>
          </a:ln>
        </p:spPr>
        <p:txBody>
          <a:bodyPr spcFirstLastPara="1" wrap="square" lIns="0" tIns="0" rIns="0" bIns="0" anchor="t" anchorCtr="0">
            <a:spAutoFit/>
          </a:bodyPr>
          <a:lstStyle/>
          <a:p>
            <a:pPr marL="457200" marR="0" lvl="0" indent="0" algn="l" rtl="0">
              <a:lnSpc>
                <a:spcPct val="90000"/>
              </a:lnSpc>
              <a:spcBef>
                <a:spcPts val="0"/>
              </a:spcBef>
              <a:spcAft>
                <a:spcPts val="0"/>
              </a:spcAft>
              <a:buNone/>
            </a:pPr>
            <a:r>
              <a:rPr lang="en-US" sz="9545">
                <a:solidFill>
                  <a:srgbClr val="FFFFFF"/>
                </a:solidFill>
                <a:latin typeface="Cambria Math"/>
                <a:ea typeface="Cambria Math"/>
                <a:cs typeface="Cambria Math"/>
                <a:sym typeface="Cambria Math"/>
              </a:rPr>
              <a:t>2. Methodology</a:t>
            </a:r>
            <a:endParaRPr sz="1400" b="0" i="0" u="none" strike="noStrike" cap="none">
              <a:solidFill>
                <a:srgbClr val="000000"/>
              </a:solidFill>
              <a:latin typeface="Cambria Math"/>
              <a:ea typeface="Cambria Math"/>
              <a:cs typeface="Cambria Math"/>
              <a:sym typeface="Cambria Math"/>
            </a:endParaRPr>
          </a:p>
        </p:txBody>
      </p:sp>
      <p:sp>
        <p:nvSpPr>
          <p:cNvPr id="206" name="Google Shape;206;g2de4e5c034c_0_196"/>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207" name="Google Shape;207;g2de4e5c034c_0_196"/>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08" name="Google Shape;208;g2de4e5c034c_0_196"/>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txBox="1"/>
          <p:nvPr/>
        </p:nvSpPr>
        <p:spPr>
          <a:xfrm>
            <a:off x="9597875" y="2073669"/>
            <a:ext cx="7664100" cy="1238700"/>
          </a:xfrm>
          <a:prstGeom prst="rect">
            <a:avLst/>
          </a:prstGeom>
          <a:noFill/>
          <a:ln>
            <a:noFill/>
          </a:ln>
        </p:spPr>
        <p:txBody>
          <a:bodyPr spcFirstLastPara="1" wrap="square" lIns="0" tIns="0" rIns="0" bIns="0" anchor="t" anchorCtr="0">
            <a:spAutoFit/>
          </a:bodyPr>
          <a:lstStyle/>
          <a:p>
            <a:pPr marL="0" marR="0" lvl="0" indent="0" algn="r" rtl="0">
              <a:lnSpc>
                <a:spcPct val="130007"/>
              </a:lnSpc>
              <a:spcBef>
                <a:spcPts val="0"/>
              </a:spcBef>
              <a:spcAft>
                <a:spcPts val="0"/>
              </a:spcAft>
              <a:buClr>
                <a:srgbClr val="000000"/>
              </a:buClr>
              <a:buSzPts val="3499"/>
              <a:buFont typeface="Arial"/>
              <a:buNone/>
            </a:pPr>
            <a:r>
              <a:rPr lang="en-US" sz="3499" b="1">
                <a:latin typeface="Cambria Math"/>
                <a:ea typeface="Cambria Math"/>
                <a:cs typeface="Cambria Math"/>
                <a:sym typeface="Cambria Math"/>
              </a:rPr>
              <a:t>Text Cleaning &amp; Tokenization</a:t>
            </a:r>
            <a:endParaRPr sz="3499" b="1">
              <a:latin typeface="Cambria Math"/>
              <a:ea typeface="Cambria Math"/>
              <a:cs typeface="Cambria Math"/>
              <a:sym typeface="Cambria Math"/>
            </a:endParaRPr>
          </a:p>
          <a:p>
            <a:pPr marL="0" marR="0" lvl="0" indent="0" algn="r" rtl="0">
              <a:lnSpc>
                <a:spcPct val="130007"/>
              </a:lnSpc>
              <a:spcBef>
                <a:spcPts val="0"/>
              </a:spcBef>
              <a:spcAft>
                <a:spcPts val="0"/>
              </a:spcAft>
              <a:buClr>
                <a:srgbClr val="000000"/>
              </a:buClr>
              <a:buSzPts val="3499"/>
              <a:buFont typeface="Arial"/>
              <a:buNone/>
            </a:pPr>
            <a:r>
              <a:rPr lang="en-US" sz="3499" b="1">
                <a:latin typeface="Cambria Math"/>
                <a:ea typeface="Cambria Math"/>
                <a:cs typeface="Cambria Math"/>
                <a:sym typeface="Cambria Math"/>
              </a:rPr>
              <a:t>Vizualization &amp; Exploratory Analysis</a:t>
            </a:r>
            <a:endParaRPr sz="3499" b="1">
              <a:latin typeface="Cambria Math"/>
              <a:ea typeface="Cambria Math"/>
              <a:cs typeface="Cambria Math"/>
              <a:sym typeface="Cambria Math"/>
            </a:endParaRPr>
          </a:p>
        </p:txBody>
      </p:sp>
      <p:sp>
        <p:nvSpPr>
          <p:cNvPr id="214" name="Google Shape;214;p4"/>
          <p:cNvSpPr txBox="1"/>
          <p:nvPr/>
        </p:nvSpPr>
        <p:spPr>
          <a:xfrm>
            <a:off x="6188363" y="719186"/>
            <a:ext cx="11073600" cy="9975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9545"/>
              <a:buFont typeface="Arial"/>
              <a:buNone/>
            </a:pPr>
            <a:r>
              <a:rPr lang="en-US" sz="7200" b="1">
                <a:latin typeface="Cambria Math"/>
                <a:ea typeface="Cambria Math"/>
                <a:cs typeface="Cambria Math"/>
                <a:sym typeface="Cambria Math"/>
              </a:rPr>
              <a:t>Data Prepreprocessing</a:t>
            </a:r>
            <a:endParaRPr sz="7200" b="1" i="0" u="none" strike="noStrike" cap="none">
              <a:solidFill>
                <a:srgbClr val="000000"/>
              </a:solidFill>
              <a:latin typeface="Cambria Math"/>
              <a:ea typeface="Cambria Math"/>
              <a:cs typeface="Cambria Math"/>
              <a:sym typeface="Cambria Math"/>
            </a:endParaRPr>
          </a:p>
        </p:txBody>
      </p:sp>
      <p:sp>
        <p:nvSpPr>
          <p:cNvPr id="215" name="Google Shape;215;p4"/>
          <p:cNvSpPr/>
          <p:nvPr/>
        </p:nvSpPr>
        <p:spPr>
          <a:xfrm rot="8367651">
            <a:off x="-3675882" y="-1803699"/>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16" name="Google Shape;216;p4"/>
          <p:cNvSpPr/>
          <p:nvPr/>
        </p:nvSpPr>
        <p:spPr>
          <a:xfrm rot="-5021485">
            <a:off x="3765665" y="2668286"/>
            <a:ext cx="1813163" cy="1717972"/>
          </a:xfrm>
          <a:custGeom>
            <a:avLst/>
            <a:gdLst/>
            <a:ahLst/>
            <a:cxnLst/>
            <a:rect l="l" t="t" r="r" b="b"/>
            <a:pathLst>
              <a:path w="1811240" h="1716150" extrusionOk="0">
                <a:moveTo>
                  <a:pt x="0" y="0"/>
                </a:moveTo>
                <a:lnTo>
                  <a:pt x="1811240" y="0"/>
                </a:lnTo>
                <a:lnTo>
                  <a:pt x="1811240" y="1716150"/>
                </a:lnTo>
                <a:lnTo>
                  <a:pt x="0" y="1716150"/>
                </a:lnTo>
                <a:lnTo>
                  <a:pt x="0" y="0"/>
                </a:lnTo>
                <a:close/>
              </a:path>
            </a:pathLst>
          </a:custGeom>
          <a:blipFill rotWithShape="1">
            <a:blip r:embed="rId4">
              <a:alphaModFix/>
            </a:blip>
            <a:stretch>
              <a:fillRect/>
            </a:stretch>
          </a:blipFill>
          <a:ln>
            <a:noFill/>
          </a:ln>
        </p:spPr>
      </p:sp>
      <p:sp>
        <p:nvSpPr>
          <p:cNvPr id="217" name="Google Shape;217;p4"/>
          <p:cNvSpPr/>
          <p:nvPr/>
        </p:nvSpPr>
        <p:spPr>
          <a:xfrm rot="6429957">
            <a:off x="1179549" y="6249894"/>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5">
              <a:alphaModFix/>
            </a:blip>
            <a:stretch>
              <a:fillRect/>
            </a:stretch>
          </a:blipFill>
          <a:ln>
            <a:noFill/>
          </a:ln>
        </p:spPr>
      </p:sp>
      <p:pic>
        <p:nvPicPr>
          <p:cNvPr id="218" name="Google Shape;218;p4"/>
          <p:cNvPicPr preferRelativeResize="0"/>
          <p:nvPr/>
        </p:nvPicPr>
        <p:blipFill>
          <a:blip r:embed="rId6">
            <a:alphaModFix/>
          </a:blip>
          <a:stretch>
            <a:fillRect/>
          </a:stretch>
        </p:blipFill>
        <p:spPr>
          <a:xfrm>
            <a:off x="5737075" y="4828325"/>
            <a:ext cx="11976198" cy="44182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de4e5c034c_0_95"/>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24" name="Google Shape;224;g2de4e5c034c_0_95"/>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25" name="Google Shape;225;g2de4e5c034c_0_95"/>
          <p:cNvPicPr preferRelativeResize="0"/>
          <p:nvPr/>
        </p:nvPicPr>
        <p:blipFill>
          <a:blip r:embed="rId5">
            <a:alphaModFix/>
          </a:blip>
          <a:stretch>
            <a:fillRect/>
          </a:stretch>
        </p:blipFill>
        <p:spPr>
          <a:xfrm>
            <a:off x="426525" y="2402200"/>
            <a:ext cx="17434949" cy="642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de4e5c034c_0_105"/>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31" name="Google Shape;231;g2de4e5c034c_0_105"/>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32" name="Google Shape;232;g2de4e5c034c_0_105"/>
          <p:cNvPicPr preferRelativeResize="0"/>
          <p:nvPr/>
        </p:nvPicPr>
        <p:blipFill>
          <a:blip r:embed="rId5">
            <a:alphaModFix/>
          </a:blip>
          <a:stretch>
            <a:fillRect/>
          </a:stretch>
        </p:blipFill>
        <p:spPr>
          <a:xfrm>
            <a:off x="1851988" y="1082000"/>
            <a:ext cx="14584001" cy="812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de4e5c034c_0_112"/>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38" name="Google Shape;238;g2de4e5c034c_0_112"/>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39" name="Google Shape;239;g2de4e5c034c_0_112"/>
          <p:cNvPicPr preferRelativeResize="0"/>
          <p:nvPr/>
        </p:nvPicPr>
        <p:blipFill>
          <a:blip r:embed="rId5">
            <a:alphaModFix/>
          </a:blip>
          <a:stretch>
            <a:fillRect/>
          </a:stretch>
        </p:blipFill>
        <p:spPr>
          <a:xfrm>
            <a:off x="1340801" y="1305345"/>
            <a:ext cx="14778550" cy="82196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de4e5c034c_0_127"/>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45" name="Google Shape;245;g2de4e5c034c_0_127"/>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46" name="Google Shape;246;g2de4e5c034c_0_127"/>
          <p:cNvPicPr preferRelativeResize="0"/>
          <p:nvPr/>
        </p:nvPicPr>
        <p:blipFill>
          <a:blip r:embed="rId5">
            <a:alphaModFix/>
          </a:blip>
          <a:stretch>
            <a:fillRect/>
          </a:stretch>
        </p:blipFill>
        <p:spPr>
          <a:xfrm>
            <a:off x="1340801" y="1305345"/>
            <a:ext cx="14778550" cy="8219656"/>
          </a:xfrm>
          <a:prstGeom prst="rect">
            <a:avLst/>
          </a:prstGeom>
          <a:noFill/>
          <a:ln>
            <a:noFill/>
          </a:ln>
        </p:spPr>
      </p:pic>
      <p:pic>
        <p:nvPicPr>
          <p:cNvPr id="247" name="Google Shape;247;g2de4e5c034c_0_127"/>
          <p:cNvPicPr preferRelativeResize="0"/>
          <p:nvPr/>
        </p:nvPicPr>
        <p:blipFill>
          <a:blip r:embed="rId6">
            <a:alphaModFix/>
          </a:blip>
          <a:stretch>
            <a:fillRect/>
          </a:stretch>
        </p:blipFill>
        <p:spPr>
          <a:xfrm>
            <a:off x="1340797" y="1305350"/>
            <a:ext cx="14778550" cy="82667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
          <p:cNvSpPr txBox="1"/>
          <p:nvPr/>
        </p:nvSpPr>
        <p:spPr>
          <a:xfrm>
            <a:off x="1457475" y="852131"/>
            <a:ext cx="13087500" cy="12117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Clr>
                <a:srgbClr val="000000"/>
              </a:buClr>
              <a:buSzPts val="7872"/>
              <a:buFont typeface="Arial"/>
              <a:buNone/>
            </a:pPr>
            <a:r>
              <a:rPr lang="en-US" sz="7872" b="1">
                <a:latin typeface="Cambria Math"/>
                <a:ea typeface="Cambria Math"/>
                <a:cs typeface="Cambria Math"/>
                <a:sym typeface="Cambria Math"/>
              </a:rPr>
              <a:t>Feature Extraction</a:t>
            </a:r>
            <a:endParaRPr sz="7972" b="1" i="0" u="none" strike="noStrike" cap="none">
              <a:solidFill>
                <a:srgbClr val="000000"/>
              </a:solidFill>
              <a:latin typeface="Cambria Math"/>
              <a:ea typeface="Cambria Math"/>
              <a:cs typeface="Cambria Math"/>
              <a:sym typeface="Cambria Math"/>
            </a:endParaRPr>
          </a:p>
        </p:txBody>
      </p:sp>
      <p:sp>
        <p:nvSpPr>
          <p:cNvPr id="257" name="Google Shape;257;p5"/>
          <p:cNvSpPr/>
          <p:nvPr/>
        </p:nvSpPr>
        <p:spPr>
          <a:xfrm rot="-10094169">
            <a:off x="-2768217" y="5870308"/>
            <a:ext cx="6176663" cy="5906434"/>
          </a:xfrm>
          <a:custGeom>
            <a:avLst/>
            <a:gdLst/>
            <a:ahLst/>
            <a:cxnLst/>
            <a:rect l="l" t="t" r="r" b="b"/>
            <a:pathLst>
              <a:path w="6176663" h="5906434" extrusionOk="0">
                <a:moveTo>
                  <a:pt x="0" y="0"/>
                </a:moveTo>
                <a:lnTo>
                  <a:pt x="6176663" y="0"/>
                </a:lnTo>
                <a:lnTo>
                  <a:pt x="6176663" y="5906433"/>
                </a:lnTo>
                <a:lnTo>
                  <a:pt x="0" y="5906433"/>
                </a:lnTo>
                <a:lnTo>
                  <a:pt x="0" y="0"/>
                </a:lnTo>
                <a:close/>
              </a:path>
            </a:pathLst>
          </a:custGeom>
          <a:blipFill rotWithShape="1">
            <a:blip r:embed="rId3">
              <a:alphaModFix/>
            </a:blip>
            <a:stretch>
              <a:fillRect/>
            </a:stretch>
          </a:blipFill>
          <a:ln>
            <a:noFill/>
          </a:ln>
        </p:spPr>
      </p:sp>
      <p:grpSp>
        <p:nvGrpSpPr>
          <p:cNvPr id="258" name="Google Shape;258;p5"/>
          <p:cNvGrpSpPr/>
          <p:nvPr/>
        </p:nvGrpSpPr>
        <p:grpSpPr>
          <a:xfrm>
            <a:off x="1439531" y="2699822"/>
            <a:ext cx="4539600" cy="1876172"/>
            <a:chOff x="0" y="-47625"/>
            <a:chExt cx="6052800" cy="2501562"/>
          </a:xfrm>
        </p:grpSpPr>
        <p:sp>
          <p:nvSpPr>
            <p:cNvPr id="259" name="Google Shape;259;p5"/>
            <p:cNvSpPr txBox="1"/>
            <p:nvPr/>
          </p:nvSpPr>
          <p:spPr>
            <a:xfrm>
              <a:off x="0" y="-47625"/>
              <a:ext cx="6052800" cy="881400"/>
            </a:xfrm>
            <a:prstGeom prst="rect">
              <a:avLst/>
            </a:prstGeom>
            <a:noFill/>
            <a:ln>
              <a:noFill/>
            </a:ln>
          </p:spPr>
          <p:txBody>
            <a:bodyPr spcFirstLastPara="1" wrap="square" lIns="0" tIns="0" rIns="0" bIns="0" anchor="t" anchorCtr="0">
              <a:spAutoFit/>
            </a:bodyPr>
            <a:lstStyle/>
            <a:p>
              <a:pPr marL="0" marR="0" lvl="0" indent="0" algn="l" rtl="0">
                <a:lnSpc>
                  <a:spcPct val="129994"/>
                </a:lnSpc>
                <a:spcBef>
                  <a:spcPts val="0"/>
                </a:spcBef>
                <a:spcAft>
                  <a:spcPts val="0"/>
                </a:spcAft>
                <a:buClr>
                  <a:srgbClr val="000000"/>
                </a:buClr>
                <a:buSzPts val="4294"/>
                <a:buFont typeface="Arial"/>
                <a:buNone/>
              </a:pPr>
              <a:r>
                <a:rPr lang="en-US" sz="4294" b="1">
                  <a:solidFill>
                    <a:srgbClr val="731F7D"/>
                  </a:solidFill>
                  <a:latin typeface="Cambria Math"/>
                  <a:ea typeface="Cambria Math"/>
                  <a:cs typeface="Cambria Math"/>
                  <a:sym typeface="Cambria Math"/>
                </a:rPr>
                <a:t>Bag of Words</a:t>
              </a:r>
              <a:endParaRPr sz="1400" b="1" i="0" u="none" strike="noStrike" cap="none">
                <a:solidFill>
                  <a:srgbClr val="000000"/>
                </a:solidFill>
                <a:latin typeface="Cambria Math"/>
                <a:ea typeface="Cambria Math"/>
                <a:cs typeface="Cambria Math"/>
                <a:sym typeface="Cambria Math"/>
              </a:endParaRPr>
            </a:p>
          </p:txBody>
        </p:sp>
        <p:sp>
          <p:nvSpPr>
            <p:cNvPr id="260" name="Google Shape;260;p5"/>
            <p:cNvSpPr txBox="1"/>
            <p:nvPr/>
          </p:nvSpPr>
          <p:spPr>
            <a:xfrm>
              <a:off x="0" y="1271937"/>
              <a:ext cx="6052800" cy="11820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Clr>
                  <a:srgbClr val="000000"/>
                </a:buClr>
                <a:buSzPts val="2213"/>
                <a:buFont typeface="Arial"/>
                <a:buNone/>
              </a:pPr>
              <a:r>
                <a:rPr lang="en-US" sz="2400">
                  <a:latin typeface="Cambria Math"/>
                  <a:ea typeface="Cambria Math"/>
                  <a:cs typeface="Cambria Math"/>
                  <a:sym typeface="Cambria Math"/>
                </a:rPr>
                <a:t>Converting text into word counts</a:t>
              </a:r>
              <a:endParaRPr sz="2400" b="0" i="0" u="none" strike="noStrike" cap="none">
                <a:solidFill>
                  <a:srgbClr val="000000"/>
                </a:solidFill>
                <a:latin typeface="Cambria Math"/>
                <a:ea typeface="Cambria Math"/>
                <a:cs typeface="Cambria Math"/>
                <a:sym typeface="Cambria Math"/>
              </a:endParaRPr>
            </a:p>
            <a:p>
              <a:pPr marL="0" marR="0" lvl="0" indent="0" algn="l" rtl="0">
                <a:lnSpc>
                  <a:spcPct val="139990"/>
                </a:lnSpc>
                <a:spcBef>
                  <a:spcPts val="0"/>
                </a:spcBef>
                <a:spcAft>
                  <a:spcPts val="0"/>
                </a:spcAft>
                <a:buClr>
                  <a:srgbClr val="000000"/>
                </a:buClr>
                <a:buSzPts val="2213"/>
                <a:buFont typeface="Arial"/>
                <a:buNone/>
              </a:pPr>
              <a:endParaRPr sz="2400" b="0" i="0" u="none" strike="noStrike" cap="none">
                <a:solidFill>
                  <a:srgbClr val="000000"/>
                </a:solidFill>
                <a:latin typeface="Cambria Math"/>
                <a:ea typeface="Cambria Math"/>
                <a:cs typeface="Cambria Math"/>
                <a:sym typeface="Cambria Math"/>
              </a:endParaRPr>
            </a:p>
          </p:txBody>
        </p:sp>
      </p:grpSp>
      <p:grpSp>
        <p:nvGrpSpPr>
          <p:cNvPr id="261" name="Google Shape;261;p5"/>
          <p:cNvGrpSpPr/>
          <p:nvPr/>
        </p:nvGrpSpPr>
        <p:grpSpPr>
          <a:xfrm>
            <a:off x="6292633" y="2699822"/>
            <a:ext cx="4420350" cy="1359122"/>
            <a:chOff x="0" y="-47625"/>
            <a:chExt cx="5893800" cy="1812162"/>
          </a:xfrm>
        </p:grpSpPr>
        <p:sp>
          <p:nvSpPr>
            <p:cNvPr id="262" name="Google Shape;262;p5"/>
            <p:cNvSpPr txBox="1"/>
            <p:nvPr/>
          </p:nvSpPr>
          <p:spPr>
            <a:xfrm>
              <a:off x="0" y="-47625"/>
              <a:ext cx="5893800" cy="881400"/>
            </a:xfrm>
            <a:prstGeom prst="rect">
              <a:avLst/>
            </a:prstGeom>
            <a:noFill/>
            <a:ln>
              <a:noFill/>
            </a:ln>
          </p:spPr>
          <p:txBody>
            <a:bodyPr spcFirstLastPara="1" wrap="square" lIns="0" tIns="0" rIns="0" bIns="0" anchor="t" anchorCtr="0">
              <a:spAutoFit/>
            </a:bodyPr>
            <a:lstStyle/>
            <a:p>
              <a:pPr marL="0" marR="0" lvl="0" indent="0" algn="l" rtl="0">
                <a:lnSpc>
                  <a:spcPct val="129994"/>
                </a:lnSpc>
                <a:spcBef>
                  <a:spcPts val="0"/>
                </a:spcBef>
                <a:spcAft>
                  <a:spcPts val="0"/>
                </a:spcAft>
                <a:buClr>
                  <a:srgbClr val="000000"/>
                </a:buClr>
                <a:buSzPts val="4294"/>
                <a:buFont typeface="Arial"/>
                <a:buNone/>
              </a:pPr>
              <a:r>
                <a:rPr lang="en-US" sz="4294" b="1">
                  <a:solidFill>
                    <a:srgbClr val="731F7D"/>
                  </a:solidFill>
                  <a:latin typeface="Cambria Math"/>
                  <a:ea typeface="Cambria Math"/>
                  <a:cs typeface="Cambria Math"/>
                  <a:sym typeface="Cambria Math"/>
                </a:rPr>
                <a:t>Glove Embeddings</a:t>
              </a:r>
              <a:endParaRPr sz="1400" b="1" i="0" u="none" strike="noStrike" cap="none">
                <a:solidFill>
                  <a:srgbClr val="000000"/>
                </a:solidFill>
                <a:latin typeface="Cambria Math"/>
                <a:ea typeface="Cambria Math"/>
                <a:cs typeface="Cambria Math"/>
                <a:sym typeface="Cambria Math"/>
              </a:endParaRPr>
            </a:p>
          </p:txBody>
        </p:sp>
        <p:sp>
          <p:nvSpPr>
            <p:cNvPr id="263" name="Google Shape;263;p5"/>
            <p:cNvSpPr txBox="1"/>
            <p:nvPr/>
          </p:nvSpPr>
          <p:spPr>
            <a:xfrm>
              <a:off x="0" y="1271937"/>
              <a:ext cx="5893800" cy="4926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Clr>
                  <a:srgbClr val="000000"/>
                </a:buClr>
                <a:buSzPts val="2213"/>
                <a:buFont typeface="Arial"/>
                <a:buNone/>
              </a:pPr>
              <a:r>
                <a:rPr lang="en-US" sz="2400">
                  <a:latin typeface="Cambria Math"/>
                  <a:ea typeface="Cambria Math"/>
                  <a:cs typeface="Cambria Math"/>
                  <a:sym typeface="Cambria Math"/>
                </a:rPr>
                <a:t>Using pre-trained word vectors</a:t>
              </a:r>
              <a:endParaRPr sz="2400">
                <a:latin typeface="Cambria Math"/>
                <a:ea typeface="Cambria Math"/>
                <a:cs typeface="Cambria Math"/>
                <a:sym typeface="Cambria Math"/>
              </a:endParaRPr>
            </a:p>
          </p:txBody>
        </p:sp>
      </p:grpSp>
      <p:grpSp>
        <p:nvGrpSpPr>
          <p:cNvPr id="264" name="Google Shape;264;p5"/>
          <p:cNvGrpSpPr/>
          <p:nvPr/>
        </p:nvGrpSpPr>
        <p:grpSpPr>
          <a:xfrm>
            <a:off x="11506274" y="2699825"/>
            <a:ext cx="5342201" cy="1359122"/>
            <a:chOff x="0" y="-47625"/>
            <a:chExt cx="6052800" cy="1812162"/>
          </a:xfrm>
        </p:grpSpPr>
        <p:sp>
          <p:nvSpPr>
            <p:cNvPr id="265" name="Google Shape;265;p5"/>
            <p:cNvSpPr txBox="1"/>
            <p:nvPr/>
          </p:nvSpPr>
          <p:spPr>
            <a:xfrm>
              <a:off x="0" y="-47625"/>
              <a:ext cx="6052800" cy="881400"/>
            </a:xfrm>
            <a:prstGeom prst="rect">
              <a:avLst/>
            </a:prstGeom>
            <a:noFill/>
            <a:ln>
              <a:noFill/>
            </a:ln>
          </p:spPr>
          <p:txBody>
            <a:bodyPr spcFirstLastPara="1" wrap="square" lIns="0" tIns="0" rIns="0" bIns="0" anchor="t" anchorCtr="0">
              <a:spAutoFit/>
            </a:bodyPr>
            <a:lstStyle/>
            <a:p>
              <a:pPr marL="0" marR="0" lvl="0" indent="0" algn="l" rtl="0">
                <a:lnSpc>
                  <a:spcPct val="129994"/>
                </a:lnSpc>
                <a:spcBef>
                  <a:spcPts val="0"/>
                </a:spcBef>
                <a:spcAft>
                  <a:spcPts val="0"/>
                </a:spcAft>
                <a:buClr>
                  <a:srgbClr val="000000"/>
                </a:buClr>
                <a:buSzPts val="4294"/>
                <a:buFont typeface="Arial"/>
                <a:buNone/>
              </a:pPr>
              <a:r>
                <a:rPr lang="en-US" sz="4294" b="1">
                  <a:solidFill>
                    <a:srgbClr val="731F7D"/>
                  </a:solidFill>
                  <a:latin typeface="Cambria Math"/>
                  <a:ea typeface="Cambria Math"/>
                  <a:cs typeface="Cambria Math"/>
                  <a:sym typeface="Cambria Math"/>
                </a:rPr>
                <a:t>Training Embeddings</a:t>
              </a:r>
              <a:endParaRPr sz="1400" b="1" i="0" u="none" strike="noStrike" cap="none">
                <a:solidFill>
                  <a:srgbClr val="000000"/>
                </a:solidFill>
                <a:latin typeface="Cambria Math"/>
                <a:ea typeface="Cambria Math"/>
                <a:cs typeface="Cambria Math"/>
                <a:sym typeface="Cambria Math"/>
              </a:endParaRPr>
            </a:p>
          </p:txBody>
        </p:sp>
        <p:sp>
          <p:nvSpPr>
            <p:cNvPr id="266" name="Google Shape;266;p5"/>
            <p:cNvSpPr txBox="1"/>
            <p:nvPr/>
          </p:nvSpPr>
          <p:spPr>
            <a:xfrm>
              <a:off x="0" y="1271937"/>
              <a:ext cx="6052800" cy="492600"/>
            </a:xfrm>
            <a:prstGeom prst="rect">
              <a:avLst/>
            </a:prstGeom>
            <a:noFill/>
            <a:ln>
              <a:noFill/>
            </a:ln>
          </p:spPr>
          <p:txBody>
            <a:bodyPr spcFirstLastPara="1" wrap="square" lIns="0" tIns="0" rIns="0" bIns="0" anchor="t" anchorCtr="0">
              <a:spAutoFit/>
            </a:bodyPr>
            <a:lstStyle/>
            <a:p>
              <a:pPr marL="0" lvl="0" indent="0" algn="l" rtl="0">
                <a:spcBef>
                  <a:spcPts val="1200"/>
                </a:spcBef>
                <a:spcAft>
                  <a:spcPts val="1200"/>
                </a:spcAft>
                <a:buNone/>
              </a:pPr>
              <a:r>
                <a:rPr lang="en-US" sz="2400">
                  <a:latin typeface="Cambria Math"/>
                  <a:ea typeface="Cambria Math"/>
                  <a:cs typeface="Cambria Math"/>
                  <a:sym typeface="Cambria Math"/>
                </a:rPr>
                <a:t>Catered to movie-specific vocabulary</a:t>
              </a:r>
              <a:endParaRPr sz="1400" b="0" i="0" u="none" strike="noStrike" cap="none">
                <a:solidFill>
                  <a:srgbClr val="000000"/>
                </a:solidFill>
                <a:latin typeface="Cambria Math"/>
                <a:ea typeface="Cambria Math"/>
                <a:cs typeface="Cambria Math"/>
                <a:sym typeface="Cambria Math"/>
              </a:endParaRPr>
            </a:p>
          </p:txBody>
        </p:sp>
      </p:grpSp>
      <p:sp>
        <p:nvSpPr>
          <p:cNvPr id="267" name="Google Shape;267;p5"/>
          <p:cNvSpPr/>
          <p:nvPr/>
        </p:nvSpPr>
        <p:spPr>
          <a:xfrm rot="9440824">
            <a:off x="-1085128" y="-352001"/>
            <a:ext cx="2207069" cy="2091198"/>
          </a:xfrm>
          <a:custGeom>
            <a:avLst/>
            <a:gdLst/>
            <a:ahLst/>
            <a:cxnLst/>
            <a:rect l="l" t="t" r="r" b="b"/>
            <a:pathLst>
              <a:path w="2207918" h="2092002" extrusionOk="0">
                <a:moveTo>
                  <a:pt x="0" y="0"/>
                </a:moveTo>
                <a:lnTo>
                  <a:pt x="2207919" y="0"/>
                </a:lnTo>
                <a:lnTo>
                  <a:pt x="2207919" y="2092002"/>
                </a:lnTo>
                <a:lnTo>
                  <a:pt x="0" y="2092002"/>
                </a:lnTo>
                <a:lnTo>
                  <a:pt x="0" y="0"/>
                </a:lnTo>
                <a:close/>
              </a:path>
            </a:pathLst>
          </a:custGeom>
          <a:blipFill rotWithShape="1">
            <a:blip r:embed="rId4">
              <a:alphaModFix/>
            </a:blip>
            <a:stretch>
              <a:fillRect/>
            </a:stretch>
          </a:blipFill>
          <a:ln>
            <a:noFill/>
          </a:ln>
        </p:spPr>
      </p:sp>
      <p:pic>
        <p:nvPicPr>
          <p:cNvPr id="268" name="Google Shape;268;p5"/>
          <p:cNvPicPr preferRelativeResize="0"/>
          <p:nvPr/>
        </p:nvPicPr>
        <p:blipFill>
          <a:blip r:embed="rId5">
            <a:alphaModFix/>
          </a:blip>
          <a:stretch>
            <a:fillRect/>
          </a:stretch>
        </p:blipFill>
        <p:spPr>
          <a:xfrm>
            <a:off x="4693588" y="4840600"/>
            <a:ext cx="8900829" cy="4691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06"/>
        <p:cNvGrpSpPr/>
        <p:nvPr/>
      </p:nvGrpSpPr>
      <p:grpSpPr>
        <a:xfrm>
          <a:off x="0" y="0"/>
          <a:ext cx="0" cy="0"/>
          <a:chOff x="0" y="0"/>
          <a:chExt cx="0" cy="0"/>
        </a:xfrm>
      </p:grpSpPr>
      <p:sp>
        <p:nvSpPr>
          <p:cNvPr id="107" name="Google Shape;107;g2de4e5c034c_0_0"/>
          <p:cNvSpPr txBox="1"/>
          <p:nvPr/>
        </p:nvSpPr>
        <p:spPr>
          <a:xfrm>
            <a:off x="2595519" y="3174550"/>
            <a:ext cx="11654400" cy="3151200"/>
          </a:xfrm>
          <a:prstGeom prst="rect">
            <a:avLst/>
          </a:prstGeom>
          <a:noFill/>
          <a:ln>
            <a:noFill/>
          </a:ln>
        </p:spPr>
        <p:txBody>
          <a:bodyPr spcFirstLastPara="1" wrap="square" lIns="0" tIns="0" rIns="0" bIns="0" anchor="t" anchorCtr="0">
            <a:spAutoFit/>
          </a:bodyPr>
          <a:lstStyle/>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a:t>
            </a:r>
            <a:r>
              <a:rPr lang="en-US" sz="2900" b="1">
                <a:solidFill>
                  <a:srgbClr val="4D1354"/>
                </a:solidFill>
                <a:latin typeface="Poppins"/>
                <a:ea typeface="Poppins"/>
                <a:cs typeface="Poppins"/>
                <a:sym typeface="Poppins"/>
              </a:rPr>
              <a:t>i found some of the humour quite funny especially Alfred Molina’s character (...) </a:t>
            </a:r>
            <a:endParaRPr sz="2900" b="1">
              <a:solidFill>
                <a:srgbClr val="4D1354"/>
              </a:solidFill>
              <a:latin typeface="Poppins"/>
              <a:ea typeface="Poppins"/>
              <a:cs typeface="Poppins"/>
              <a:sym typeface="Poppins"/>
            </a:endParaRPr>
          </a:p>
          <a:p>
            <a:pPr marL="0" lvl="0" indent="0" algn="ctr" rtl="0">
              <a:lnSpc>
                <a:spcPct val="100993"/>
              </a:lnSpc>
              <a:spcBef>
                <a:spcPts val="0"/>
              </a:spcBef>
              <a:spcAft>
                <a:spcPts val="0"/>
              </a:spcAft>
              <a:buClr>
                <a:schemeClr val="dk1"/>
              </a:buClr>
              <a:buSzPts val="8457"/>
              <a:buFont typeface="Arial"/>
              <a:buNone/>
            </a:pPr>
            <a:r>
              <a:rPr lang="en-US" sz="2900" b="1">
                <a:solidFill>
                  <a:srgbClr val="4D1354"/>
                </a:solidFill>
                <a:latin typeface="Poppins"/>
                <a:ea typeface="Poppins"/>
                <a:cs typeface="Poppins"/>
                <a:sym typeface="Poppins"/>
              </a:rPr>
              <a:t>I suggest you give it a go. Some parts are a bit poor and the acting needs polishing. But it's watchable.</a:t>
            </a:r>
            <a:endParaRPr sz="2900" b="1">
              <a:solidFill>
                <a:srgbClr val="4D1354"/>
              </a:solidFill>
              <a:latin typeface="Cambria Math"/>
              <a:ea typeface="Cambria Math"/>
              <a:cs typeface="Cambria Math"/>
              <a:sym typeface="Cambria Math"/>
            </a:endParaRPr>
          </a:p>
          <a:p>
            <a:pPr marL="0" marR="0" lvl="0" indent="0" algn="ctr" rtl="0">
              <a:lnSpc>
                <a:spcPct val="100993"/>
              </a:lnSpc>
              <a:spcBef>
                <a:spcPts val="0"/>
              </a:spcBef>
              <a:spcAft>
                <a:spcPts val="0"/>
              </a:spcAft>
              <a:buClr>
                <a:srgbClr val="000000"/>
              </a:buClr>
              <a:buSzPts val="8457"/>
              <a:buFont typeface="Arial"/>
              <a:buNone/>
            </a:pPr>
            <a:endParaRPr sz="2900" b="1">
              <a:solidFill>
                <a:srgbClr val="FFFFFF"/>
              </a:solidFill>
              <a:latin typeface="Poppins"/>
              <a:ea typeface="Poppins"/>
              <a:cs typeface="Poppins"/>
              <a:sym typeface="Poppins"/>
            </a:endParaRPr>
          </a:p>
        </p:txBody>
      </p:sp>
      <p:sp>
        <p:nvSpPr>
          <p:cNvPr id="108" name="Google Shape;108;g2de4e5c034c_0_0"/>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7/10</a:t>
            </a:r>
            <a:endParaRPr sz="2800" b="1" i="0" u="none" strike="noStrike" cap="none">
              <a:solidFill>
                <a:srgbClr val="4D1354"/>
              </a:solidFill>
              <a:latin typeface="Cambria Math"/>
              <a:ea typeface="Cambria Math"/>
              <a:cs typeface="Cambria Math"/>
              <a:sym typeface="Cambria Math"/>
            </a:endParaRPr>
          </a:p>
        </p:txBody>
      </p:sp>
      <p:sp>
        <p:nvSpPr>
          <p:cNvPr id="109" name="Google Shape;109;g2de4e5c034c_0_0"/>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10" name="Google Shape;110;g2de4e5c034c_0_0"/>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11" name="Google Shape;111;g2de4e5c034c_0_0"/>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de4e5c034c_0_137"/>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74" name="Google Shape;274;g2de4e5c034c_0_137"/>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75" name="Google Shape;275;g2de4e5c034c_0_137"/>
          <p:cNvPicPr preferRelativeResize="0"/>
          <p:nvPr/>
        </p:nvPicPr>
        <p:blipFill>
          <a:blip r:embed="rId5">
            <a:alphaModFix/>
          </a:blip>
          <a:stretch>
            <a:fillRect/>
          </a:stretch>
        </p:blipFill>
        <p:spPr>
          <a:xfrm>
            <a:off x="838675" y="1811300"/>
            <a:ext cx="16022826" cy="7334825"/>
          </a:xfrm>
          <a:prstGeom prst="rect">
            <a:avLst/>
          </a:prstGeom>
          <a:noFill/>
          <a:ln>
            <a:noFill/>
          </a:ln>
        </p:spPr>
      </p:pic>
      <p:sp>
        <p:nvSpPr>
          <p:cNvPr id="276" name="Google Shape;276;g2de4e5c034c_0_137"/>
          <p:cNvSpPr txBox="1"/>
          <p:nvPr/>
        </p:nvSpPr>
        <p:spPr>
          <a:xfrm>
            <a:off x="4254500" y="933800"/>
            <a:ext cx="10928700" cy="8775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Clr>
                <a:srgbClr val="000000"/>
              </a:buClr>
              <a:buSzPts val="7872"/>
              <a:buFont typeface="Arial"/>
              <a:buNone/>
            </a:pPr>
            <a:r>
              <a:rPr lang="en-US" sz="5700" b="1">
                <a:latin typeface="Cambria Math"/>
                <a:ea typeface="Cambria Math"/>
                <a:cs typeface="Cambria Math"/>
                <a:sym typeface="Cambria Math"/>
              </a:rPr>
              <a:t>Text processing is a complex task!</a:t>
            </a:r>
            <a:endParaRPr sz="5700" b="1" i="0" u="none" strike="noStrike" cap="none">
              <a:solidFill>
                <a:srgbClr val="000000"/>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
          <p:cNvSpPr txBox="1"/>
          <p:nvPr/>
        </p:nvSpPr>
        <p:spPr>
          <a:xfrm>
            <a:off x="2284661" y="3428998"/>
            <a:ext cx="4574700" cy="69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45"/>
              <a:buFont typeface="Arial"/>
              <a:buNone/>
            </a:pPr>
            <a:r>
              <a:rPr lang="en-US" sz="4545" b="1">
                <a:latin typeface="Cambria Math"/>
                <a:ea typeface="Cambria Math"/>
                <a:cs typeface="Cambria Math"/>
                <a:sym typeface="Cambria Math"/>
              </a:rPr>
              <a:t>Bag of Words</a:t>
            </a:r>
            <a:endParaRPr sz="2100" b="1" i="0" u="none" strike="noStrike" cap="none">
              <a:solidFill>
                <a:srgbClr val="000000"/>
              </a:solidFill>
              <a:latin typeface="Cambria Math"/>
              <a:ea typeface="Cambria Math"/>
              <a:cs typeface="Cambria Math"/>
              <a:sym typeface="Cambria Math"/>
            </a:endParaRPr>
          </a:p>
        </p:txBody>
      </p:sp>
      <p:sp>
        <p:nvSpPr>
          <p:cNvPr id="282" name="Google Shape;282;p6"/>
          <p:cNvSpPr txBox="1"/>
          <p:nvPr/>
        </p:nvSpPr>
        <p:spPr>
          <a:xfrm>
            <a:off x="1570951" y="4301625"/>
            <a:ext cx="5654700" cy="991200"/>
          </a:xfrm>
          <a:prstGeom prst="rect">
            <a:avLst/>
          </a:prstGeom>
          <a:noFill/>
          <a:ln>
            <a:noFill/>
          </a:ln>
        </p:spPr>
        <p:txBody>
          <a:bodyPr spcFirstLastPara="1" wrap="square" lIns="0" tIns="0" rIns="0" bIns="0" anchor="t" anchorCtr="0">
            <a:spAutoFit/>
          </a:bodyPr>
          <a:lstStyle/>
          <a:p>
            <a:pPr marL="457200" lvl="0" indent="-433069" algn="l" rtl="0">
              <a:spcBef>
                <a:spcPts val="1200"/>
              </a:spcBef>
              <a:spcAft>
                <a:spcPts val="0"/>
              </a:spcAft>
              <a:buSzPts val="3220"/>
              <a:buFont typeface="Cambria Math"/>
              <a:buChar char="-"/>
            </a:pPr>
            <a:r>
              <a:rPr lang="en-US" sz="3220" dirty="0">
                <a:latin typeface="Cambria Math"/>
                <a:ea typeface="Cambria Math"/>
                <a:cs typeface="Cambria Math"/>
                <a:sym typeface="Cambria Math"/>
              </a:rPr>
              <a:t>baseline: Linear Regression</a:t>
            </a:r>
            <a:endParaRPr sz="3220" dirty="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dirty="0">
                <a:latin typeface="Cambria Math"/>
                <a:ea typeface="Cambria Math"/>
                <a:cs typeface="Cambria Math"/>
                <a:sym typeface="Cambria Math"/>
              </a:rPr>
              <a:t>removed informative words</a:t>
            </a:r>
            <a:endParaRPr sz="2100" b="0" i="0" u="none" strike="noStrike" cap="none" dirty="0">
              <a:solidFill>
                <a:srgbClr val="000000"/>
              </a:solidFill>
              <a:latin typeface="Cambria Math"/>
              <a:ea typeface="Cambria Math"/>
              <a:cs typeface="Cambria Math"/>
              <a:sym typeface="Cambria Math"/>
            </a:endParaRPr>
          </a:p>
        </p:txBody>
      </p:sp>
      <p:sp>
        <p:nvSpPr>
          <p:cNvPr id="283" name="Google Shape;283;p6"/>
          <p:cNvSpPr txBox="1"/>
          <p:nvPr/>
        </p:nvSpPr>
        <p:spPr>
          <a:xfrm>
            <a:off x="10826572" y="3428693"/>
            <a:ext cx="5867700" cy="70020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Clr>
                <a:srgbClr val="000000"/>
              </a:buClr>
              <a:buSzPts val="3849"/>
              <a:buFont typeface="Arial"/>
              <a:buNone/>
            </a:pPr>
            <a:r>
              <a:rPr lang="en-US" sz="4549" b="1">
                <a:latin typeface="Cambria Math"/>
                <a:ea typeface="Cambria Math"/>
                <a:cs typeface="Cambria Math"/>
                <a:sym typeface="Cambria Math"/>
              </a:rPr>
              <a:t>Random Forests</a:t>
            </a:r>
            <a:endParaRPr sz="2100" b="1" i="0" u="none" strike="noStrike" cap="none">
              <a:solidFill>
                <a:srgbClr val="000000"/>
              </a:solidFill>
              <a:latin typeface="Cambria Math"/>
              <a:ea typeface="Cambria Math"/>
              <a:cs typeface="Cambria Math"/>
              <a:sym typeface="Cambria Math"/>
            </a:endParaRPr>
          </a:p>
        </p:txBody>
      </p:sp>
      <p:sp>
        <p:nvSpPr>
          <p:cNvPr id="284" name="Google Shape;284;p6"/>
          <p:cNvSpPr txBox="1"/>
          <p:nvPr/>
        </p:nvSpPr>
        <p:spPr>
          <a:xfrm>
            <a:off x="11153133" y="4301626"/>
            <a:ext cx="4867200" cy="991200"/>
          </a:xfrm>
          <a:prstGeom prst="rect">
            <a:avLst/>
          </a:prstGeom>
          <a:noFill/>
          <a:ln>
            <a:noFill/>
          </a:ln>
        </p:spPr>
        <p:txBody>
          <a:bodyPr spcFirstLastPara="1" wrap="square" lIns="0" tIns="0" rIns="0" bIns="0" anchor="t" anchorCtr="0">
            <a:spAutoFit/>
          </a:bodyPr>
          <a:lstStyle/>
          <a:p>
            <a:pPr marL="457200" marR="0" lvl="0" indent="-433069" algn="l" rtl="0">
              <a:lnSpc>
                <a:spcPct val="100000"/>
              </a:lnSpc>
              <a:spcBef>
                <a:spcPts val="1200"/>
              </a:spcBef>
              <a:spcAft>
                <a:spcPts val="0"/>
              </a:spcAft>
              <a:buSzPts val="3220"/>
              <a:buFont typeface="Cambria Math"/>
              <a:buChar char="-"/>
            </a:pPr>
            <a:r>
              <a:rPr lang="en-US" sz="3220">
                <a:latin typeface="Cambria Math"/>
                <a:ea typeface="Cambria Math"/>
                <a:cs typeface="Cambria Math"/>
                <a:sym typeface="Cambria Math"/>
              </a:rPr>
              <a:t>Glove embeddings</a:t>
            </a:r>
            <a:endParaRPr sz="3220">
              <a:latin typeface="Cambria Math"/>
              <a:ea typeface="Cambria Math"/>
              <a:cs typeface="Cambria Math"/>
              <a:sym typeface="Cambria Math"/>
            </a:endParaRPr>
          </a:p>
          <a:p>
            <a:pPr marL="457200" marR="0" lvl="0" indent="-433069" algn="l" rtl="0">
              <a:lnSpc>
                <a:spcPct val="100000"/>
              </a:lnSpc>
              <a:spcBef>
                <a:spcPts val="0"/>
              </a:spcBef>
              <a:spcAft>
                <a:spcPts val="0"/>
              </a:spcAft>
              <a:buSzPts val="3220"/>
              <a:buFont typeface="Cambria Math"/>
              <a:buChar char="-"/>
            </a:pPr>
            <a:r>
              <a:rPr lang="en-US" sz="3220">
                <a:latin typeface="Cambria Math"/>
                <a:ea typeface="Cambria Math"/>
                <a:cs typeface="Cambria Math"/>
                <a:sym typeface="Cambria Math"/>
              </a:rPr>
              <a:t>non-linear relationships</a:t>
            </a:r>
            <a:endParaRPr sz="3220">
              <a:latin typeface="Cambria Math"/>
              <a:ea typeface="Cambria Math"/>
              <a:cs typeface="Cambria Math"/>
              <a:sym typeface="Cambria Math"/>
            </a:endParaRPr>
          </a:p>
        </p:txBody>
      </p:sp>
      <p:sp>
        <p:nvSpPr>
          <p:cNvPr id="285" name="Google Shape;285;p6"/>
          <p:cNvSpPr txBox="1"/>
          <p:nvPr/>
        </p:nvSpPr>
        <p:spPr>
          <a:xfrm>
            <a:off x="1198017" y="912287"/>
            <a:ext cx="15811500" cy="1438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545"/>
              <a:buFont typeface="Arial"/>
              <a:buNone/>
            </a:pPr>
            <a:r>
              <a:rPr lang="en-US" sz="9345" b="1">
                <a:latin typeface="Cambria Math"/>
                <a:ea typeface="Cambria Math"/>
                <a:cs typeface="Cambria Math"/>
                <a:sym typeface="Cambria Math"/>
              </a:rPr>
              <a:t>Model Training</a:t>
            </a:r>
            <a:endParaRPr sz="1200" b="1" i="0" u="none" strike="noStrike" cap="none">
              <a:solidFill>
                <a:srgbClr val="000000"/>
              </a:solidFill>
              <a:latin typeface="Cambria Math"/>
              <a:ea typeface="Cambria Math"/>
              <a:cs typeface="Cambria Math"/>
              <a:sym typeface="Cambria Math"/>
            </a:endParaRPr>
          </a:p>
        </p:txBody>
      </p:sp>
      <p:sp>
        <p:nvSpPr>
          <p:cNvPr id="286" name="Google Shape;286;p6"/>
          <p:cNvSpPr txBox="1"/>
          <p:nvPr/>
        </p:nvSpPr>
        <p:spPr>
          <a:xfrm>
            <a:off x="2110961" y="6677023"/>
            <a:ext cx="4574700" cy="69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45"/>
              <a:buFont typeface="Arial"/>
              <a:buNone/>
            </a:pPr>
            <a:r>
              <a:rPr lang="en-US" sz="4545" b="1">
                <a:latin typeface="Cambria Math"/>
                <a:ea typeface="Cambria Math"/>
                <a:cs typeface="Cambria Math"/>
                <a:sym typeface="Cambria Math"/>
              </a:rPr>
              <a:t>LSTMs</a:t>
            </a:r>
            <a:endParaRPr sz="2100" b="1" i="0" u="none" strike="noStrike" cap="none">
              <a:solidFill>
                <a:srgbClr val="000000"/>
              </a:solidFill>
              <a:latin typeface="Cambria Math"/>
              <a:ea typeface="Cambria Math"/>
              <a:cs typeface="Cambria Math"/>
              <a:sym typeface="Cambria Math"/>
            </a:endParaRPr>
          </a:p>
        </p:txBody>
      </p:sp>
      <p:sp>
        <p:nvSpPr>
          <p:cNvPr id="287" name="Google Shape;287;p6"/>
          <p:cNvSpPr txBox="1"/>
          <p:nvPr/>
        </p:nvSpPr>
        <p:spPr>
          <a:xfrm>
            <a:off x="1734275" y="7576125"/>
            <a:ext cx="6501900" cy="1982400"/>
          </a:xfrm>
          <a:prstGeom prst="rect">
            <a:avLst/>
          </a:prstGeom>
          <a:noFill/>
          <a:ln>
            <a:noFill/>
          </a:ln>
        </p:spPr>
        <p:txBody>
          <a:bodyPr spcFirstLastPara="1" wrap="square" lIns="0" tIns="0" rIns="0" bIns="0" anchor="t" anchorCtr="0">
            <a:spAutoFit/>
          </a:bodyPr>
          <a:lstStyle/>
          <a:p>
            <a:pPr marL="457200" lvl="0" indent="-433069" algn="l" rtl="0">
              <a:spcBef>
                <a:spcPts val="1200"/>
              </a:spcBef>
              <a:spcAft>
                <a:spcPts val="0"/>
              </a:spcAft>
              <a:buSzPts val="3220"/>
              <a:buFont typeface="Cambria Math"/>
              <a:buChar char="-"/>
            </a:pPr>
            <a:r>
              <a:rPr lang="en-US" sz="3220">
                <a:latin typeface="Cambria Math"/>
                <a:ea typeface="Cambria Math"/>
                <a:cs typeface="Cambria Math"/>
                <a:sym typeface="Cambria Math"/>
              </a:rPr>
              <a:t>RNN that captures dependencies</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handles varying length</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trained from scratch/ pre-trained embeddings</a:t>
            </a:r>
            <a:endParaRPr sz="3220">
              <a:latin typeface="Cambria Math"/>
              <a:ea typeface="Cambria Math"/>
              <a:cs typeface="Cambria Math"/>
              <a:sym typeface="Cambria Math"/>
            </a:endParaRPr>
          </a:p>
        </p:txBody>
      </p:sp>
      <p:sp>
        <p:nvSpPr>
          <p:cNvPr id="288" name="Google Shape;288;p6"/>
          <p:cNvSpPr txBox="1"/>
          <p:nvPr/>
        </p:nvSpPr>
        <p:spPr>
          <a:xfrm>
            <a:off x="11299386" y="6677023"/>
            <a:ext cx="4574700" cy="69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45"/>
              <a:buFont typeface="Arial"/>
              <a:buNone/>
            </a:pPr>
            <a:r>
              <a:rPr lang="en-US" sz="4545" b="1">
                <a:latin typeface="Cambria Math"/>
                <a:ea typeface="Cambria Math"/>
                <a:cs typeface="Cambria Math"/>
                <a:sym typeface="Cambria Math"/>
              </a:rPr>
              <a:t>Bert</a:t>
            </a:r>
            <a:endParaRPr sz="2100" b="1" i="0" u="none" strike="noStrike" cap="none">
              <a:solidFill>
                <a:srgbClr val="000000"/>
              </a:solidFill>
              <a:latin typeface="Cambria Math"/>
              <a:ea typeface="Cambria Math"/>
              <a:cs typeface="Cambria Math"/>
              <a:sym typeface="Cambria Math"/>
            </a:endParaRPr>
          </a:p>
        </p:txBody>
      </p:sp>
      <p:sp>
        <p:nvSpPr>
          <p:cNvPr id="289" name="Google Shape;289;p6"/>
          <p:cNvSpPr txBox="1"/>
          <p:nvPr/>
        </p:nvSpPr>
        <p:spPr>
          <a:xfrm>
            <a:off x="10975625" y="7576125"/>
            <a:ext cx="6282600" cy="1486800"/>
          </a:xfrm>
          <a:prstGeom prst="rect">
            <a:avLst/>
          </a:prstGeom>
          <a:noFill/>
          <a:ln>
            <a:noFill/>
          </a:ln>
        </p:spPr>
        <p:txBody>
          <a:bodyPr spcFirstLastPara="1" wrap="square" lIns="0" tIns="0" rIns="0" bIns="0" anchor="t" anchorCtr="0">
            <a:spAutoFit/>
          </a:bodyPr>
          <a:lstStyle/>
          <a:p>
            <a:pPr marL="457200" lvl="0" indent="-433069" algn="l" rtl="0">
              <a:spcBef>
                <a:spcPts val="1200"/>
              </a:spcBef>
              <a:spcAft>
                <a:spcPts val="0"/>
              </a:spcAft>
              <a:buSzPts val="3220"/>
              <a:buFont typeface="Cambria Math"/>
              <a:buChar char="-"/>
            </a:pPr>
            <a:r>
              <a:rPr lang="en-US" sz="3220">
                <a:latin typeface="Cambria Math"/>
                <a:ea typeface="Cambria Math"/>
                <a:cs typeface="Cambria Math"/>
                <a:sym typeface="Cambria Math"/>
              </a:rPr>
              <a:t>Autoencoder using transformers</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also understands context</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fine-tuned last layers</a:t>
            </a:r>
            <a:endParaRPr sz="3220">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93"/>
        <p:cNvGrpSpPr/>
        <p:nvPr/>
      </p:nvGrpSpPr>
      <p:grpSpPr>
        <a:xfrm>
          <a:off x="0" y="0"/>
          <a:ext cx="0" cy="0"/>
          <a:chOff x="0" y="0"/>
          <a:chExt cx="0" cy="0"/>
        </a:xfrm>
      </p:grpSpPr>
      <p:sp>
        <p:nvSpPr>
          <p:cNvPr id="294" name="Google Shape;294;p7"/>
          <p:cNvSpPr/>
          <p:nvPr/>
        </p:nvSpPr>
        <p:spPr>
          <a:xfrm rot="1025780">
            <a:off x="13875505" y="-2337467"/>
            <a:ext cx="8275792" cy="791372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95" name="Google Shape;295;p7"/>
          <p:cNvSpPr/>
          <p:nvPr/>
        </p:nvSpPr>
        <p:spPr>
          <a:xfrm rot="-9081465">
            <a:off x="-4758708" y="4620317"/>
            <a:ext cx="8275792" cy="791372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pic>
        <p:nvPicPr>
          <p:cNvPr id="3" name="Picture 2">
            <a:extLst>
              <a:ext uri="{FF2B5EF4-FFF2-40B4-BE49-F238E27FC236}">
                <a16:creationId xmlns:a16="http://schemas.microsoft.com/office/drawing/2014/main" id="{21E33CB2-B264-E5AA-2213-31F8CC70A003}"/>
              </a:ext>
            </a:extLst>
          </p:cNvPr>
          <p:cNvPicPr>
            <a:picLocks noChangeAspect="1"/>
          </p:cNvPicPr>
          <p:nvPr/>
        </p:nvPicPr>
        <p:blipFill>
          <a:blip r:embed="rId4"/>
          <a:stretch>
            <a:fillRect/>
          </a:stretch>
        </p:blipFill>
        <p:spPr>
          <a:xfrm>
            <a:off x="1975969" y="2953911"/>
            <a:ext cx="14336062" cy="5386456"/>
          </a:xfrm>
          <a:prstGeom prst="rect">
            <a:avLst/>
          </a:prstGeom>
        </p:spPr>
      </p:pic>
      <p:sp>
        <p:nvSpPr>
          <p:cNvPr id="4" name="Google Shape;285;p6">
            <a:extLst>
              <a:ext uri="{FF2B5EF4-FFF2-40B4-BE49-F238E27FC236}">
                <a16:creationId xmlns:a16="http://schemas.microsoft.com/office/drawing/2014/main" id="{AAFCFDA4-E162-D3C6-36FF-F41ABB69B2EC}"/>
              </a:ext>
            </a:extLst>
          </p:cNvPr>
          <p:cNvSpPr txBox="1"/>
          <p:nvPr/>
        </p:nvSpPr>
        <p:spPr>
          <a:xfrm>
            <a:off x="1198017" y="912287"/>
            <a:ext cx="15811500"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545"/>
              <a:buFont typeface="Arial"/>
              <a:buNone/>
            </a:pPr>
            <a:r>
              <a:rPr lang="en-US" sz="7200" b="1" dirty="0">
                <a:solidFill>
                  <a:schemeClr val="bg1"/>
                </a:solidFill>
                <a:latin typeface="Cambria Math"/>
                <a:ea typeface="Cambria Math"/>
                <a:cs typeface="Cambria Math"/>
                <a:sym typeface="Cambria Math"/>
              </a:rPr>
              <a:t>LSTM Architecture</a:t>
            </a:r>
            <a:endParaRPr lang="en-US" sz="1000" b="1" i="0" u="none" strike="noStrike" cap="none" dirty="0">
              <a:solidFill>
                <a:schemeClr val="bg1"/>
              </a:solidFill>
              <a:latin typeface="Cambria Math"/>
              <a:ea typeface="Cambria Math"/>
              <a:cs typeface="Cambria Math"/>
              <a:sym typeface="Cambria Math"/>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00"/>
        <p:cNvGrpSpPr/>
        <p:nvPr/>
      </p:nvGrpSpPr>
      <p:grpSpPr>
        <a:xfrm>
          <a:off x="0" y="0"/>
          <a:ext cx="0" cy="0"/>
          <a:chOff x="0" y="0"/>
          <a:chExt cx="0" cy="0"/>
        </a:xfrm>
      </p:grpSpPr>
      <p:sp>
        <p:nvSpPr>
          <p:cNvPr id="301" name="Google Shape;301;g2de4e5c034c_0_203"/>
          <p:cNvSpPr txBox="1"/>
          <p:nvPr/>
        </p:nvSpPr>
        <p:spPr>
          <a:xfrm>
            <a:off x="1094989" y="4482300"/>
            <a:ext cx="15568800" cy="1322400"/>
          </a:xfrm>
          <a:prstGeom prst="rect">
            <a:avLst/>
          </a:prstGeom>
          <a:noFill/>
          <a:ln>
            <a:noFill/>
          </a:ln>
        </p:spPr>
        <p:txBody>
          <a:bodyPr spcFirstLastPara="1" wrap="square" lIns="0" tIns="0" rIns="0" bIns="0" anchor="t" anchorCtr="0">
            <a:spAutoFit/>
          </a:bodyPr>
          <a:lstStyle/>
          <a:p>
            <a:pPr marL="457200" marR="0" lvl="0" indent="0" algn="l" rtl="0">
              <a:lnSpc>
                <a:spcPct val="90000"/>
              </a:lnSpc>
              <a:spcBef>
                <a:spcPts val="0"/>
              </a:spcBef>
              <a:spcAft>
                <a:spcPts val="0"/>
              </a:spcAft>
              <a:buNone/>
            </a:pPr>
            <a:r>
              <a:rPr lang="en-US" sz="9545">
                <a:solidFill>
                  <a:srgbClr val="FFFFFF"/>
                </a:solidFill>
                <a:latin typeface="Cambria Math"/>
                <a:ea typeface="Cambria Math"/>
                <a:cs typeface="Cambria Math"/>
                <a:sym typeface="Cambria Math"/>
              </a:rPr>
              <a:t>3. Key Findings</a:t>
            </a:r>
            <a:endParaRPr sz="1400" b="0" i="0" u="none" strike="noStrike" cap="none">
              <a:solidFill>
                <a:srgbClr val="000000"/>
              </a:solidFill>
              <a:latin typeface="Cambria Math"/>
              <a:ea typeface="Cambria Math"/>
              <a:cs typeface="Cambria Math"/>
              <a:sym typeface="Cambria Math"/>
            </a:endParaRPr>
          </a:p>
        </p:txBody>
      </p:sp>
      <p:sp>
        <p:nvSpPr>
          <p:cNvPr id="302" name="Google Shape;302;g2de4e5c034c_0_203"/>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303" name="Google Shape;303;g2de4e5c034c_0_203"/>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04" name="Google Shape;304;g2de4e5c034c_0_203"/>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2de4e5c034c_0_210"/>
          <p:cNvSpPr txBox="1"/>
          <p:nvPr/>
        </p:nvSpPr>
        <p:spPr>
          <a:xfrm>
            <a:off x="1198017" y="912287"/>
            <a:ext cx="15811500" cy="1438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545"/>
              <a:buFont typeface="Arial"/>
              <a:buNone/>
            </a:pPr>
            <a:r>
              <a:rPr lang="en-US" sz="9345" b="1" dirty="0">
                <a:latin typeface="Cambria Math"/>
                <a:ea typeface="Cambria Math"/>
                <a:cs typeface="Cambria Math"/>
                <a:sym typeface="Cambria Math"/>
              </a:rPr>
              <a:t>Performance Metrics</a:t>
            </a:r>
            <a:endParaRPr sz="1200" b="1" i="0" u="none" strike="noStrike" cap="none" dirty="0">
              <a:solidFill>
                <a:srgbClr val="000000"/>
              </a:solidFill>
              <a:latin typeface="Cambria Math"/>
              <a:ea typeface="Cambria Math"/>
              <a:cs typeface="Cambria Math"/>
              <a:sym typeface="Cambria Math"/>
            </a:endParaRPr>
          </a:p>
        </p:txBody>
      </p:sp>
      <p:graphicFrame>
        <p:nvGraphicFramePr>
          <p:cNvPr id="2" name="Table 1">
            <a:extLst>
              <a:ext uri="{FF2B5EF4-FFF2-40B4-BE49-F238E27FC236}">
                <a16:creationId xmlns:a16="http://schemas.microsoft.com/office/drawing/2014/main" id="{0DD78CE8-6A73-01D9-4307-586ADDE12552}"/>
              </a:ext>
            </a:extLst>
          </p:cNvPr>
          <p:cNvGraphicFramePr>
            <a:graphicFrameLocks noGrp="1"/>
          </p:cNvGraphicFramePr>
          <p:nvPr>
            <p:extLst>
              <p:ext uri="{D42A27DB-BD31-4B8C-83A1-F6EECF244321}">
                <p14:modId xmlns:p14="http://schemas.microsoft.com/office/powerpoint/2010/main" val="2176185105"/>
              </p:ext>
            </p:extLst>
          </p:nvPr>
        </p:nvGraphicFramePr>
        <p:xfrm>
          <a:off x="2325188" y="3605349"/>
          <a:ext cx="13637623" cy="4877528"/>
        </p:xfrm>
        <a:graphic>
          <a:graphicData uri="http://schemas.openxmlformats.org/drawingml/2006/table">
            <a:tbl>
              <a:tblPr firstRow="1" bandRow="1">
                <a:tableStyleId>{775DCB02-9BB8-47FD-8907-85C794F793BA}</a:tableStyleId>
              </a:tblPr>
              <a:tblGrid>
                <a:gridCol w="1750423">
                  <a:extLst>
                    <a:ext uri="{9D8B030D-6E8A-4147-A177-3AD203B41FA5}">
                      <a16:colId xmlns:a16="http://schemas.microsoft.com/office/drawing/2014/main" val="3869032090"/>
                    </a:ext>
                  </a:extLst>
                </a:gridCol>
                <a:gridCol w="1502229">
                  <a:extLst>
                    <a:ext uri="{9D8B030D-6E8A-4147-A177-3AD203B41FA5}">
                      <a16:colId xmlns:a16="http://schemas.microsoft.com/office/drawing/2014/main" val="1054467351"/>
                    </a:ext>
                  </a:extLst>
                </a:gridCol>
                <a:gridCol w="2677885">
                  <a:extLst>
                    <a:ext uri="{9D8B030D-6E8A-4147-A177-3AD203B41FA5}">
                      <a16:colId xmlns:a16="http://schemas.microsoft.com/office/drawing/2014/main" val="1862151353"/>
                    </a:ext>
                  </a:extLst>
                </a:gridCol>
                <a:gridCol w="2657973">
                  <a:extLst>
                    <a:ext uri="{9D8B030D-6E8A-4147-A177-3AD203B41FA5}">
                      <a16:colId xmlns:a16="http://schemas.microsoft.com/office/drawing/2014/main" val="2761287782"/>
                    </a:ext>
                  </a:extLst>
                </a:gridCol>
                <a:gridCol w="2580233">
                  <a:extLst>
                    <a:ext uri="{9D8B030D-6E8A-4147-A177-3AD203B41FA5}">
                      <a16:colId xmlns:a16="http://schemas.microsoft.com/office/drawing/2014/main" val="2691309419"/>
                    </a:ext>
                  </a:extLst>
                </a:gridCol>
                <a:gridCol w="2468880">
                  <a:extLst>
                    <a:ext uri="{9D8B030D-6E8A-4147-A177-3AD203B41FA5}">
                      <a16:colId xmlns:a16="http://schemas.microsoft.com/office/drawing/2014/main" val="2996161687"/>
                    </a:ext>
                  </a:extLst>
                </a:gridCol>
              </a:tblGrid>
              <a:tr h="716462">
                <a:tc>
                  <a:txBody>
                    <a:bodyPr/>
                    <a:lstStyle/>
                    <a:p>
                      <a:pPr algn="ctr"/>
                      <a:endParaRPr lang="en-US" sz="2400" dirty="0">
                        <a:latin typeface="Cambria Math" panose="02040503050406030204" pitchFamily="18" charset="0"/>
                        <a:ea typeface="Cambria Math" panose="02040503050406030204" pitchFamily="18" charset="0"/>
                      </a:endParaRPr>
                    </a:p>
                  </a:txBody>
                  <a:tcPr anchor="ctr"/>
                </a:tc>
                <a:tc>
                  <a:txBody>
                    <a:bodyPr/>
                    <a:lstStyle/>
                    <a:p>
                      <a:pPr algn="ctr"/>
                      <a:r>
                        <a:rPr lang="en-US" sz="2400" dirty="0">
                          <a:latin typeface="Cambria Math" panose="02040503050406030204" pitchFamily="18" charset="0"/>
                          <a:ea typeface="Cambria Math" panose="02040503050406030204" pitchFamily="18" charset="0"/>
                        </a:rPr>
                        <a:t>Bag of Words</a:t>
                      </a:r>
                    </a:p>
                  </a:txBody>
                  <a:tcPr anchor="ctr"/>
                </a:tc>
                <a:tc>
                  <a:txBody>
                    <a:bodyPr/>
                    <a:lstStyle/>
                    <a:p>
                      <a:pPr algn="ctr"/>
                      <a:r>
                        <a:rPr lang="en-US" sz="2400" dirty="0">
                          <a:latin typeface="Cambria Math" panose="02040503050406030204" pitchFamily="18" charset="0"/>
                          <a:ea typeface="Cambria Math" panose="02040503050406030204" pitchFamily="18" charset="0"/>
                        </a:rPr>
                        <a:t>Bag of Words with removed words</a:t>
                      </a:r>
                    </a:p>
                  </a:txBody>
                  <a:tcPr anchor="ctr"/>
                </a:tc>
                <a:tc>
                  <a:txBody>
                    <a:bodyPr/>
                    <a:lstStyle/>
                    <a:p>
                      <a:pPr algn="ctr"/>
                      <a:r>
                        <a:rPr lang="en-US" sz="2400" dirty="0">
                          <a:latin typeface="Cambria Math" panose="02040503050406030204" pitchFamily="18" charset="0"/>
                          <a:ea typeface="Cambria Math" panose="02040503050406030204" pitchFamily="18" charset="0"/>
                        </a:rPr>
                        <a:t>Random Forests</a:t>
                      </a:r>
                    </a:p>
                  </a:txBody>
                  <a:tcPr anchor="ctr"/>
                </a:tc>
                <a:tc>
                  <a:txBody>
                    <a:bodyPr/>
                    <a:lstStyle/>
                    <a:p>
                      <a:pPr algn="ctr"/>
                      <a:r>
                        <a:rPr lang="en-US" sz="2400" dirty="0">
                          <a:latin typeface="Cambria Math" panose="02040503050406030204" pitchFamily="18" charset="0"/>
                          <a:ea typeface="Cambria Math" panose="02040503050406030204" pitchFamily="18" charset="0"/>
                        </a:rPr>
                        <a:t>LSTM</a:t>
                      </a:r>
                    </a:p>
                  </a:txBody>
                  <a:tcPr anchor="ctr"/>
                </a:tc>
                <a:tc>
                  <a:txBody>
                    <a:bodyPr/>
                    <a:lstStyle/>
                    <a:p>
                      <a:pPr algn="ctr"/>
                      <a:r>
                        <a:rPr lang="en-US" sz="2400" dirty="0">
                          <a:latin typeface="Cambria Math" panose="02040503050406030204" pitchFamily="18" charset="0"/>
                          <a:ea typeface="Cambria Math" panose="02040503050406030204" pitchFamily="18" charset="0"/>
                        </a:rPr>
                        <a:t>Bert</a:t>
                      </a:r>
                    </a:p>
                  </a:txBody>
                  <a:tcPr anchor="ctr"/>
                </a:tc>
                <a:extLst>
                  <a:ext uri="{0D108BD9-81ED-4DB2-BD59-A6C34878D82A}">
                    <a16:rowId xmlns:a16="http://schemas.microsoft.com/office/drawing/2014/main" val="3083842132"/>
                  </a:ext>
                </a:extLst>
              </a:tr>
              <a:tr h="716462">
                <a:tc>
                  <a:txBody>
                    <a:bodyPr/>
                    <a:lstStyle/>
                    <a:p>
                      <a:pPr algn="ctr"/>
                      <a:r>
                        <a:rPr lang="en-US" sz="2400" dirty="0">
                          <a:latin typeface="Cambria Math" panose="02040503050406030204" pitchFamily="18" charset="0"/>
                          <a:ea typeface="Cambria Math" panose="02040503050406030204" pitchFamily="18" charset="0"/>
                        </a:rPr>
                        <a:t>Training</a:t>
                      </a:r>
                    </a:p>
                  </a:txBody>
                  <a:tcPr anchor="ctr"/>
                </a:tc>
                <a:tc>
                  <a:txBody>
                    <a:bodyPr/>
                    <a:lstStyle/>
                    <a:p>
                      <a:pPr algn="ctr"/>
                      <a:r>
                        <a:rPr lang="en-US" sz="2400" dirty="0">
                          <a:latin typeface="Cambria Math" panose="02040503050406030204" pitchFamily="18" charset="0"/>
                          <a:ea typeface="Cambria Math" panose="02040503050406030204" pitchFamily="18" charset="0"/>
                        </a:rPr>
                        <a:t>-</a:t>
                      </a:r>
                    </a:p>
                  </a:txBody>
                  <a:tcPr anchor="ctr"/>
                </a:tc>
                <a:tc>
                  <a:txBody>
                    <a:bodyPr/>
                    <a:lstStyle/>
                    <a:p>
                      <a:pPr algn="ctr"/>
                      <a:endParaRPr lang="en-US" sz="2400">
                        <a:latin typeface="Cambria Math" panose="02040503050406030204" pitchFamily="18" charset="0"/>
                        <a:ea typeface="Cambria Math" panose="02040503050406030204" pitchFamily="18" charset="0"/>
                      </a:endParaRPr>
                    </a:p>
                  </a:txBody>
                  <a:tcPr anchor="ctr"/>
                </a:tc>
                <a:tc>
                  <a:txBody>
                    <a:bodyPr/>
                    <a:lstStyle/>
                    <a:p>
                      <a:pPr algn="ctr"/>
                      <a:r>
                        <a:rPr lang="en-US" sz="2400" dirty="0">
                          <a:latin typeface="Cambria Math" panose="02040503050406030204" pitchFamily="18" charset="0"/>
                          <a:ea typeface="Cambria Math" panose="02040503050406030204" pitchFamily="18" charset="0"/>
                        </a:rPr>
                        <a:t>Number of estimators: 300</a:t>
                      </a:r>
                    </a:p>
                  </a:txBody>
                  <a:tcPr anchor="ctr"/>
                </a:tc>
                <a:tc>
                  <a:txBody>
                    <a:bodyPr/>
                    <a:lstStyle/>
                    <a:p>
                      <a:pPr algn="ctr"/>
                      <a:r>
                        <a:rPr lang="en-US" sz="2400" dirty="0">
                          <a:latin typeface="Cambria Math" panose="02040503050406030204" pitchFamily="18" charset="0"/>
                          <a:ea typeface="Cambria Math" panose="02040503050406030204" pitchFamily="18" charset="0"/>
                        </a:rPr>
                        <a:t>Loss: MSE</a:t>
                      </a:r>
                    </a:p>
                    <a:p>
                      <a:pPr algn="ctr"/>
                      <a:r>
                        <a:rPr lang="en-US" sz="2400" dirty="0">
                          <a:latin typeface="Cambria Math" panose="02040503050406030204" pitchFamily="18" charset="0"/>
                          <a:ea typeface="Cambria Math" panose="02040503050406030204" pitchFamily="18" charset="0"/>
                        </a:rPr>
                        <a:t>Optimizer: Adam</a:t>
                      </a:r>
                    </a:p>
                    <a:p>
                      <a:pPr algn="ctr"/>
                      <a:r>
                        <a:rPr lang="en-US" sz="2400" dirty="0">
                          <a:latin typeface="Cambria Math" panose="02040503050406030204" pitchFamily="18" charset="0"/>
                          <a:ea typeface="Cambria Math" panose="02040503050406030204" pitchFamily="18" charset="0"/>
                        </a:rPr>
                        <a:t>Epochs: 1400</a:t>
                      </a:r>
                    </a:p>
                  </a:txBody>
                  <a:tcPr anchor="ctr"/>
                </a:tc>
                <a:tc>
                  <a:txBody>
                    <a:bodyPr/>
                    <a:lstStyle/>
                    <a:p>
                      <a:pPr algn="ctr"/>
                      <a:r>
                        <a:rPr lang="en-US" sz="2400" dirty="0">
                          <a:latin typeface="Cambria Math" panose="02040503050406030204" pitchFamily="18" charset="0"/>
                          <a:ea typeface="Cambria Math" panose="02040503050406030204" pitchFamily="18" charset="0"/>
                        </a:rPr>
                        <a:t>Loss: MSE</a:t>
                      </a:r>
                    </a:p>
                    <a:p>
                      <a:pPr algn="ctr"/>
                      <a:r>
                        <a:rPr lang="en-US" sz="2400" dirty="0">
                          <a:latin typeface="Cambria Math" panose="02040503050406030204" pitchFamily="18" charset="0"/>
                          <a:ea typeface="Cambria Math" panose="02040503050406030204" pitchFamily="18" charset="0"/>
                        </a:rPr>
                        <a:t>Optimizer: Adam</a:t>
                      </a:r>
                    </a:p>
                    <a:p>
                      <a:pPr algn="ctr"/>
                      <a:r>
                        <a:rPr lang="en-US" sz="2400" dirty="0">
                          <a:latin typeface="Cambria Math" panose="02040503050406030204" pitchFamily="18" charset="0"/>
                          <a:ea typeface="Cambria Math" panose="02040503050406030204" pitchFamily="18" charset="0"/>
                        </a:rPr>
                        <a:t>Epochs: 50</a:t>
                      </a:r>
                    </a:p>
                  </a:txBody>
                  <a:tcPr anchor="ctr"/>
                </a:tc>
                <a:extLst>
                  <a:ext uri="{0D108BD9-81ED-4DB2-BD59-A6C34878D82A}">
                    <a16:rowId xmlns:a16="http://schemas.microsoft.com/office/drawing/2014/main" val="494585400"/>
                  </a:ext>
                </a:extLst>
              </a:tr>
              <a:tr h="716462">
                <a:tc>
                  <a:txBody>
                    <a:bodyPr/>
                    <a:lstStyle/>
                    <a:p>
                      <a:pPr algn="ctr"/>
                      <a:r>
                        <a:rPr lang="en-US" sz="2400" dirty="0">
                          <a:latin typeface="Cambria Math" panose="02040503050406030204" pitchFamily="18" charset="0"/>
                          <a:ea typeface="Cambria Math" panose="02040503050406030204" pitchFamily="18" charset="0"/>
                        </a:rPr>
                        <a:t>MSE</a:t>
                      </a:r>
                    </a:p>
                  </a:txBody>
                  <a:tcPr anchor="ctr"/>
                </a:tc>
                <a:tc>
                  <a:txBody>
                    <a:bodyPr/>
                    <a:lstStyle/>
                    <a:p>
                      <a:pPr algn="ctr"/>
                      <a:r>
                        <a:rPr lang="en-US" sz="2400" dirty="0">
                          <a:latin typeface="Cambria Math" panose="02040503050406030204" pitchFamily="18" charset="0"/>
                          <a:ea typeface="Cambria Math" panose="02040503050406030204" pitchFamily="18" charset="0"/>
                        </a:rPr>
                        <a:t>0.17</a:t>
                      </a:r>
                    </a:p>
                  </a:txBody>
                  <a:tcPr anchor="ctr"/>
                </a:tc>
                <a:tc>
                  <a:txBody>
                    <a:bodyPr/>
                    <a:lstStyle/>
                    <a:p>
                      <a:pPr algn="ctr"/>
                      <a:r>
                        <a:rPr lang="en-US" sz="2400" dirty="0">
                          <a:latin typeface="Cambria Math" panose="02040503050406030204" pitchFamily="18" charset="0"/>
                          <a:ea typeface="Cambria Math" panose="02040503050406030204" pitchFamily="18" charset="0"/>
                        </a:rPr>
                        <a:t>0.18</a:t>
                      </a:r>
                    </a:p>
                  </a:txBody>
                  <a:tcPr anchor="ctr"/>
                </a:tc>
                <a:tc>
                  <a:txBody>
                    <a:bodyPr/>
                    <a:lstStyle/>
                    <a:p>
                      <a:pPr algn="ctr"/>
                      <a:r>
                        <a:rPr lang="en-US" sz="2400" dirty="0">
                          <a:latin typeface="Cambria Math" panose="02040503050406030204" pitchFamily="18" charset="0"/>
                          <a:ea typeface="Cambria Math" panose="02040503050406030204" pitchFamily="18" charset="0"/>
                        </a:rPr>
                        <a:t>0.10</a:t>
                      </a:r>
                    </a:p>
                  </a:txBody>
                  <a:tcPr anchor="ctr"/>
                </a:tc>
                <a:tc>
                  <a:txBody>
                    <a:bodyPr/>
                    <a:lstStyle/>
                    <a:p>
                      <a:pPr algn="ctr"/>
                      <a:r>
                        <a:rPr lang="en-US" sz="2400" dirty="0">
                          <a:latin typeface="Cambria Math" panose="02040503050406030204" pitchFamily="18" charset="0"/>
                          <a:ea typeface="Cambria Math" panose="02040503050406030204" pitchFamily="18" charset="0"/>
                        </a:rPr>
                        <a:t>0.06</a:t>
                      </a:r>
                    </a:p>
                  </a:txBody>
                  <a:tcPr anchor="ctr"/>
                </a:tc>
                <a:tc>
                  <a:txBody>
                    <a:bodyPr/>
                    <a:lstStyle/>
                    <a:p>
                      <a:pPr algn="ctr"/>
                      <a:r>
                        <a:rPr lang="en-US" sz="2400" dirty="0">
                          <a:latin typeface="Cambria Math" panose="02040503050406030204" pitchFamily="18" charset="0"/>
                          <a:ea typeface="Cambria Math" panose="02040503050406030204" pitchFamily="18" charset="0"/>
                        </a:rPr>
                        <a:t>0.03</a:t>
                      </a:r>
                    </a:p>
                  </a:txBody>
                  <a:tcPr anchor="ctr"/>
                </a:tc>
                <a:extLst>
                  <a:ext uri="{0D108BD9-81ED-4DB2-BD59-A6C34878D82A}">
                    <a16:rowId xmlns:a16="http://schemas.microsoft.com/office/drawing/2014/main" val="19541648"/>
                  </a:ext>
                </a:extLst>
              </a:tr>
              <a:tr h="716462">
                <a:tc>
                  <a:txBody>
                    <a:bodyPr/>
                    <a:lstStyle/>
                    <a:p>
                      <a:pPr algn="ctr"/>
                      <a:r>
                        <a:rPr lang="en-US" sz="2400" dirty="0">
                          <a:latin typeface="Cambria Math" panose="02040503050406030204" pitchFamily="18" charset="0"/>
                          <a:ea typeface="Cambria Math" panose="02040503050406030204" pitchFamily="18" charset="0"/>
                        </a:rPr>
                        <a:t>MAE</a:t>
                      </a:r>
                    </a:p>
                  </a:txBody>
                  <a:tcPr anchor="ctr"/>
                </a:tc>
                <a:tc>
                  <a:txBody>
                    <a:bodyPr/>
                    <a:lstStyle/>
                    <a:p>
                      <a:pPr algn="ctr"/>
                      <a:r>
                        <a:rPr lang="en-US" sz="2400" dirty="0">
                          <a:latin typeface="Cambria Math" panose="02040503050406030204" pitchFamily="18" charset="0"/>
                          <a:ea typeface="Cambria Math" panose="02040503050406030204" pitchFamily="18" charset="0"/>
                        </a:rPr>
                        <a:t>0.30</a:t>
                      </a:r>
                    </a:p>
                  </a:txBody>
                  <a:tcPr anchor="ctr"/>
                </a:tc>
                <a:tc>
                  <a:txBody>
                    <a:bodyPr/>
                    <a:lstStyle/>
                    <a:p>
                      <a:pPr algn="ctr"/>
                      <a:r>
                        <a:rPr lang="en-US" sz="2400" dirty="0">
                          <a:latin typeface="Cambria Math" panose="02040503050406030204" pitchFamily="18" charset="0"/>
                          <a:ea typeface="Cambria Math" panose="02040503050406030204" pitchFamily="18" charset="0"/>
                        </a:rPr>
                        <a:t>0.31</a:t>
                      </a:r>
                    </a:p>
                  </a:txBody>
                  <a:tcPr anchor="ctr"/>
                </a:tc>
                <a:tc>
                  <a:txBody>
                    <a:bodyPr/>
                    <a:lstStyle/>
                    <a:p>
                      <a:pPr algn="ctr"/>
                      <a:r>
                        <a:rPr lang="en-US" sz="2400" dirty="0">
                          <a:latin typeface="Cambria Math" panose="02040503050406030204" pitchFamily="18" charset="0"/>
                          <a:ea typeface="Cambria Math" panose="02040503050406030204" pitchFamily="18" charset="0"/>
                        </a:rPr>
                        <a:t>0.27</a:t>
                      </a:r>
                    </a:p>
                  </a:txBody>
                  <a:tcPr anchor="ctr"/>
                </a:tc>
                <a:tc>
                  <a:txBody>
                    <a:bodyPr/>
                    <a:lstStyle/>
                    <a:p>
                      <a:pPr algn="ctr"/>
                      <a:r>
                        <a:rPr lang="en-US" sz="2400" dirty="0">
                          <a:latin typeface="Cambria Math" panose="02040503050406030204" pitchFamily="18" charset="0"/>
                          <a:ea typeface="Cambria Math" panose="02040503050406030204" pitchFamily="18" charset="0"/>
                        </a:rPr>
                        <a:t>0.19</a:t>
                      </a:r>
                    </a:p>
                  </a:txBody>
                  <a:tcPr anchor="ctr"/>
                </a:tc>
                <a:tc>
                  <a:txBody>
                    <a:bodyPr/>
                    <a:lstStyle/>
                    <a:p>
                      <a:pPr algn="ctr"/>
                      <a:r>
                        <a:rPr lang="en-US" sz="2400" dirty="0">
                          <a:latin typeface="Cambria Math" panose="02040503050406030204" pitchFamily="18" charset="0"/>
                          <a:ea typeface="Cambria Math" panose="02040503050406030204" pitchFamily="18" charset="0"/>
                        </a:rPr>
                        <a:t>0.11</a:t>
                      </a:r>
                    </a:p>
                  </a:txBody>
                  <a:tcPr anchor="ctr"/>
                </a:tc>
                <a:extLst>
                  <a:ext uri="{0D108BD9-81ED-4DB2-BD59-A6C34878D82A}">
                    <a16:rowId xmlns:a16="http://schemas.microsoft.com/office/drawing/2014/main" val="3184008706"/>
                  </a:ext>
                </a:extLst>
              </a:tr>
              <a:tr h="716462">
                <a:tc>
                  <a:txBody>
                    <a:bodyPr/>
                    <a:lstStyle/>
                    <a:p>
                      <a:pPr algn="ctr"/>
                      <a:r>
                        <a:rPr lang="en-US" sz="2400" dirty="0">
                          <a:latin typeface="Cambria Math" panose="02040503050406030204" pitchFamily="18" charset="0"/>
                          <a:ea typeface="Cambria Math" panose="02040503050406030204" pitchFamily="18" charset="0"/>
                        </a:rPr>
                        <a:t>Precision</a:t>
                      </a:r>
                    </a:p>
                  </a:txBody>
                  <a:tcPr anchor="ctr"/>
                </a:tc>
                <a:tc>
                  <a:txBody>
                    <a:bodyPr/>
                    <a:lstStyle/>
                    <a:p>
                      <a:pPr algn="ctr"/>
                      <a:r>
                        <a:rPr lang="en-US" sz="2400" dirty="0">
                          <a:latin typeface="Cambria Math" panose="02040503050406030204" pitchFamily="18" charset="0"/>
                          <a:ea typeface="Cambria Math" panose="02040503050406030204" pitchFamily="18" charset="0"/>
                        </a:rPr>
                        <a:t>0.69</a:t>
                      </a:r>
                    </a:p>
                  </a:txBody>
                  <a:tcPr anchor="ctr"/>
                </a:tc>
                <a:tc>
                  <a:txBody>
                    <a:bodyPr/>
                    <a:lstStyle/>
                    <a:p>
                      <a:pPr algn="ctr"/>
                      <a:r>
                        <a:rPr lang="en-US" sz="2400" dirty="0">
                          <a:latin typeface="Cambria Math" panose="02040503050406030204" pitchFamily="18" charset="0"/>
                          <a:ea typeface="Cambria Math" panose="02040503050406030204" pitchFamily="18" charset="0"/>
                        </a:rPr>
                        <a:t>0.67</a:t>
                      </a:r>
                    </a:p>
                  </a:txBody>
                  <a:tcPr anchor="ctr"/>
                </a:tc>
                <a:tc>
                  <a:txBody>
                    <a:bodyPr/>
                    <a:lstStyle/>
                    <a:p>
                      <a:pPr algn="ctr"/>
                      <a:r>
                        <a:rPr lang="en-US" sz="2400" dirty="0">
                          <a:latin typeface="Cambria Math" panose="02040503050406030204" pitchFamily="18" charset="0"/>
                          <a:ea typeface="Cambria Math" panose="02040503050406030204" pitchFamily="18" charset="0"/>
                        </a:rPr>
                        <a:t>0.74</a:t>
                      </a:r>
                    </a:p>
                  </a:txBody>
                  <a:tcPr anchor="ctr"/>
                </a:tc>
                <a:tc>
                  <a:txBody>
                    <a:bodyPr/>
                    <a:lstStyle/>
                    <a:p>
                      <a:pPr algn="ctr"/>
                      <a:r>
                        <a:rPr lang="en-US" sz="2400" dirty="0">
                          <a:latin typeface="Cambria Math" panose="02040503050406030204" pitchFamily="18" charset="0"/>
                          <a:ea typeface="Cambria Math" panose="02040503050406030204" pitchFamily="18" charset="0"/>
                        </a:rPr>
                        <a:t>0.83</a:t>
                      </a:r>
                    </a:p>
                  </a:txBody>
                  <a:tcPr anchor="ctr"/>
                </a:tc>
                <a:tc>
                  <a:txBody>
                    <a:bodyPr/>
                    <a:lstStyle/>
                    <a:p>
                      <a:pPr algn="ctr"/>
                      <a:r>
                        <a:rPr lang="en-US" sz="2400" dirty="0">
                          <a:latin typeface="Cambria Math" panose="02040503050406030204" pitchFamily="18" charset="0"/>
                          <a:ea typeface="Cambria Math" panose="02040503050406030204" pitchFamily="18" charset="0"/>
                        </a:rPr>
                        <a:t>0.94</a:t>
                      </a:r>
                    </a:p>
                  </a:txBody>
                  <a:tcPr anchor="ctr"/>
                </a:tc>
                <a:extLst>
                  <a:ext uri="{0D108BD9-81ED-4DB2-BD59-A6C34878D82A}">
                    <a16:rowId xmlns:a16="http://schemas.microsoft.com/office/drawing/2014/main" val="505849892"/>
                  </a:ext>
                </a:extLst>
              </a:tr>
              <a:tr h="716462">
                <a:tc>
                  <a:txBody>
                    <a:bodyPr/>
                    <a:lstStyle/>
                    <a:p>
                      <a:pPr algn="ctr"/>
                      <a:r>
                        <a:rPr lang="en-US" sz="2400" dirty="0">
                          <a:latin typeface="Cambria Math" panose="02040503050406030204" pitchFamily="18" charset="0"/>
                          <a:ea typeface="Cambria Math" panose="02040503050406030204" pitchFamily="18" charset="0"/>
                        </a:rPr>
                        <a:t>Recall</a:t>
                      </a:r>
                    </a:p>
                  </a:txBody>
                  <a:tcPr anchor="ctr"/>
                </a:tc>
                <a:tc>
                  <a:txBody>
                    <a:bodyPr/>
                    <a:lstStyle/>
                    <a:p>
                      <a:pPr algn="ctr"/>
                      <a:r>
                        <a:rPr lang="en-US" sz="2400" dirty="0">
                          <a:latin typeface="Cambria Math" panose="02040503050406030204" pitchFamily="18" charset="0"/>
                          <a:ea typeface="Cambria Math" panose="02040503050406030204" pitchFamily="18" charset="0"/>
                        </a:rPr>
                        <a:t>0.68</a:t>
                      </a:r>
                    </a:p>
                  </a:txBody>
                  <a:tcPr anchor="ctr"/>
                </a:tc>
                <a:tc>
                  <a:txBody>
                    <a:bodyPr/>
                    <a:lstStyle/>
                    <a:p>
                      <a:pPr algn="ctr"/>
                      <a:r>
                        <a:rPr lang="en-US" sz="2400" dirty="0">
                          <a:latin typeface="Cambria Math" panose="02040503050406030204" pitchFamily="18" charset="0"/>
                          <a:ea typeface="Cambria Math" panose="02040503050406030204" pitchFamily="18" charset="0"/>
                        </a:rPr>
                        <a:t>0.66</a:t>
                      </a:r>
                    </a:p>
                  </a:txBody>
                  <a:tcPr anchor="ctr"/>
                </a:tc>
                <a:tc>
                  <a:txBody>
                    <a:bodyPr/>
                    <a:lstStyle/>
                    <a:p>
                      <a:pPr algn="ctr"/>
                      <a:r>
                        <a:rPr lang="en-US" sz="2400" dirty="0">
                          <a:latin typeface="Cambria Math" panose="02040503050406030204" pitchFamily="18" charset="0"/>
                          <a:ea typeface="Cambria Math" panose="02040503050406030204" pitchFamily="18" charset="0"/>
                        </a:rPr>
                        <a:t>0.75</a:t>
                      </a:r>
                    </a:p>
                  </a:txBody>
                  <a:tcPr anchor="ctr"/>
                </a:tc>
                <a:tc>
                  <a:txBody>
                    <a:bodyPr/>
                    <a:lstStyle/>
                    <a:p>
                      <a:pPr algn="ctr"/>
                      <a:r>
                        <a:rPr lang="en-US" sz="2400" dirty="0">
                          <a:latin typeface="Cambria Math" panose="02040503050406030204" pitchFamily="18" charset="0"/>
                          <a:ea typeface="Cambria Math" panose="02040503050406030204" pitchFamily="18" charset="0"/>
                        </a:rPr>
                        <a:t>0.85</a:t>
                      </a:r>
                    </a:p>
                  </a:txBody>
                  <a:tcPr anchor="ctr"/>
                </a:tc>
                <a:tc>
                  <a:txBody>
                    <a:bodyPr/>
                    <a:lstStyle/>
                    <a:p>
                      <a:pPr algn="ctr"/>
                      <a:r>
                        <a:rPr lang="en-US" sz="2400" dirty="0">
                          <a:latin typeface="Cambria Math" panose="02040503050406030204" pitchFamily="18" charset="0"/>
                          <a:ea typeface="Cambria Math" panose="02040503050406030204" pitchFamily="18" charset="0"/>
                        </a:rPr>
                        <a:t>0.93</a:t>
                      </a:r>
                    </a:p>
                  </a:txBody>
                  <a:tcPr anchor="ctr"/>
                </a:tc>
                <a:extLst>
                  <a:ext uri="{0D108BD9-81ED-4DB2-BD59-A6C34878D82A}">
                    <a16:rowId xmlns:a16="http://schemas.microsoft.com/office/drawing/2014/main" val="404274322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597869" y="7169912"/>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dirty="0">
                <a:solidFill>
                  <a:srgbClr val="FFFFFF"/>
                </a:solidFill>
                <a:latin typeface="Cambria Math"/>
                <a:ea typeface="Cambria Math"/>
                <a:cs typeface="Cambria Math"/>
                <a:sym typeface="Cambria Math"/>
              </a:rPr>
              <a:t>BOW</a:t>
            </a:r>
            <a:endParaRPr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3870072" y="-2334575"/>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 name="Google Shape;282;p6">
            <a:extLst>
              <a:ext uri="{FF2B5EF4-FFF2-40B4-BE49-F238E27FC236}">
                <a16:creationId xmlns:a16="http://schemas.microsoft.com/office/drawing/2014/main" id="{27654914-4576-F310-0EC6-3FA3A26FD0E9}"/>
              </a:ext>
            </a:extLst>
          </p:cNvPr>
          <p:cNvSpPr txBox="1"/>
          <p:nvPr/>
        </p:nvSpPr>
        <p:spPr>
          <a:xfrm>
            <a:off x="1826774" y="792908"/>
            <a:ext cx="8405562" cy="4647426"/>
          </a:xfrm>
          <a:prstGeom prst="rect">
            <a:avLst/>
          </a:prstGeom>
          <a:noFill/>
          <a:ln>
            <a:noFill/>
          </a:ln>
        </p:spPr>
        <p:txBody>
          <a:bodyPr spcFirstLastPara="1" wrap="square" lIns="0" tIns="0" rIns="0" bIns="0" anchor="t" anchorCtr="0">
            <a:spAutoFit/>
          </a:bodyPr>
          <a:lstStyle/>
          <a:p>
            <a:pPr marL="24131" lvl="0" algn="l" rtl="0">
              <a:spcBef>
                <a:spcPts val="1200"/>
              </a:spcBef>
              <a:spcAft>
                <a:spcPts val="0"/>
              </a:spcAft>
              <a:buSzPts val="3220"/>
            </a:pPr>
            <a:r>
              <a:rPr lang="en-US" sz="2800" dirty="0">
                <a:solidFill>
                  <a:schemeClr val="bg1"/>
                </a:solidFill>
                <a:latin typeface="Cambria Math"/>
                <a:ea typeface="Cambria Math"/>
              </a:rPr>
              <a:t>Most important tokens, with their coefficients: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a:solidFill>
                  <a:schemeClr val="bg1"/>
                </a:solidFill>
                <a:latin typeface="Cambria Math"/>
                <a:ea typeface="Cambria Math"/>
              </a:rPr>
              <a:t>evilest : -0.7773204948059027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reccommend</a:t>
            </a:r>
            <a:r>
              <a:rPr lang="en-US" sz="2800" dirty="0">
                <a:solidFill>
                  <a:schemeClr val="bg1"/>
                </a:solidFill>
                <a:latin typeface="Cambria Math"/>
                <a:ea typeface="Cambria Math"/>
              </a:rPr>
              <a:t> : 0.659615112344284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a:solidFill>
                  <a:schemeClr val="bg1"/>
                </a:solidFill>
                <a:latin typeface="Cambria Math"/>
                <a:ea typeface="Cambria Math"/>
              </a:rPr>
              <a:t>unexpecting : 0.6172886394607975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a:solidFill>
                  <a:schemeClr val="bg1"/>
                </a:solidFill>
                <a:latin typeface="Cambria Math"/>
                <a:ea typeface="Cambria Math"/>
              </a:rPr>
              <a:t>abductions : -0.562729100747804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damnit</a:t>
            </a:r>
            <a:r>
              <a:rPr lang="en-US" sz="2800" dirty="0">
                <a:solidFill>
                  <a:schemeClr val="bg1"/>
                </a:solidFill>
                <a:latin typeface="Cambria Math"/>
                <a:ea typeface="Cambria Math"/>
              </a:rPr>
              <a:t> : 0.5401431725143944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patterson</a:t>
            </a:r>
            <a:r>
              <a:rPr lang="en-US" sz="2800" dirty="0">
                <a:solidFill>
                  <a:schemeClr val="bg1"/>
                </a:solidFill>
                <a:latin typeface="Cambria Math"/>
                <a:ea typeface="Cambria Math"/>
              </a:rPr>
              <a:t> : -0.5189534712902111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extremelly</a:t>
            </a:r>
            <a:r>
              <a:rPr lang="en-US" sz="2800" dirty="0">
                <a:solidFill>
                  <a:schemeClr val="bg1"/>
                </a:solidFill>
                <a:latin typeface="Cambria Math"/>
                <a:ea typeface="Cambria Math"/>
              </a:rPr>
              <a:t> : -0.5118941384046103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slovenian</a:t>
            </a:r>
            <a:r>
              <a:rPr lang="en-US" sz="2800" dirty="0">
                <a:solidFill>
                  <a:schemeClr val="bg1"/>
                </a:solidFill>
                <a:latin typeface="Cambria Math"/>
                <a:ea typeface="Cambria Math"/>
              </a:rPr>
              <a:t> : 0.500947631289223</a:t>
            </a:r>
            <a:r>
              <a:rPr lang="en-US" sz="2800" dirty="0">
                <a:solidFill>
                  <a:schemeClr val="bg1"/>
                </a:solidFill>
                <a:latin typeface="Cambria Math"/>
                <a:ea typeface="Cambria Math"/>
                <a:sym typeface="Cambria Math"/>
              </a:rPr>
              <a:t>n</a:t>
            </a:r>
            <a:endParaRPr sz="2800" dirty="0">
              <a:solidFill>
                <a:schemeClr val="bg1"/>
              </a:solidFill>
              <a:latin typeface="Cambria Math"/>
              <a:ea typeface="Cambria Math"/>
              <a:sym typeface="Cambria Math"/>
            </a:endParaRPr>
          </a:p>
        </p:txBody>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2192580441"/>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8702</a:t>
                      </a:r>
                    </a:p>
                  </a:txBody>
                  <a:tcPr marL="50800" marR="50800" marT="25400" marB="25400" anchor="ctr"/>
                </a:tc>
                <a:tc>
                  <a:txBody>
                    <a:bodyPr/>
                    <a:lstStyle/>
                    <a:p>
                      <a:pPr algn="ctr"/>
                      <a:r>
                        <a:rPr lang="en-US" sz="2800">
                          <a:effectLst/>
                          <a:latin typeface="Cambria Math" panose="02040503050406030204" pitchFamily="18" charset="0"/>
                          <a:ea typeface="Cambria Math" panose="02040503050406030204" pitchFamily="18" charset="0"/>
                        </a:rPr>
                        <a:t>3798</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3885</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8615</a:t>
                      </a:r>
                    </a:p>
                  </a:txBody>
                  <a:tcPr marL="50800" marR="50800" marT="25400" marB="25400" anchor="ctr"/>
                </a:tc>
                <a:extLst>
                  <a:ext uri="{0D108BD9-81ED-4DB2-BD59-A6C34878D82A}">
                    <a16:rowId xmlns:a16="http://schemas.microsoft.com/office/drawing/2014/main" val="2120332627"/>
                  </a:ext>
                </a:extLst>
              </a:tr>
            </a:tbl>
          </a:graphicData>
        </a:graphic>
      </p:graphicFrame>
    </p:spTree>
    <p:extLst>
      <p:ext uri="{BB962C8B-B14F-4D97-AF65-F5344CB8AC3E}">
        <p14:creationId xmlns:p14="http://schemas.microsoft.com/office/powerpoint/2010/main" val="671810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6604497" y="3080462"/>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i="0" u="none" strike="noStrike" cap="none" dirty="0">
                <a:solidFill>
                  <a:srgbClr val="FFFFFF"/>
                </a:solidFill>
                <a:latin typeface="Cambria Math"/>
                <a:ea typeface="Cambria Math"/>
                <a:cs typeface="Cambria Math"/>
                <a:sym typeface="Cambria Math"/>
              </a:rPr>
              <a:t>Random Forests</a:t>
            </a:r>
            <a:endParaRPr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5056848" y="-2509673"/>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txBody>
          <a:bodyPr/>
          <a:lstStyle/>
          <a:p>
            <a:endParaRPr lang="en-US" dirty="0"/>
          </a:p>
        </p:txBody>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1693602725"/>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9294</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3206</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3018</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9482</a:t>
                      </a:r>
                    </a:p>
                  </a:txBody>
                  <a:tcPr marL="50800" marR="50800" marT="25400" marB="25400" anchor="ctr"/>
                </a:tc>
                <a:extLst>
                  <a:ext uri="{0D108BD9-81ED-4DB2-BD59-A6C34878D82A}">
                    <a16:rowId xmlns:a16="http://schemas.microsoft.com/office/drawing/2014/main" val="2120332627"/>
                  </a:ext>
                </a:extLst>
              </a:tr>
            </a:tbl>
          </a:graphicData>
        </a:graphic>
      </p:graphicFrame>
      <p:pic>
        <p:nvPicPr>
          <p:cNvPr id="11" name="Picture 10">
            <a:extLst>
              <a:ext uri="{FF2B5EF4-FFF2-40B4-BE49-F238E27FC236}">
                <a16:creationId xmlns:a16="http://schemas.microsoft.com/office/drawing/2014/main" id="{BE427914-810C-8C87-84DF-1F8509E8D21D}"/>
              </a:ext>
            </a:extLst>
          </p:cNvPr>
          <p:cNvPicPr>
            <a:picLocks noChangeAspect="1"/>
          </p:cNvPicPr>
          <p:nvPr/>
        </p:nvPicPr>
        <p:blipFill>
          <a:blip r:embed="rId4"/>
          <a:stretch>
            <a:fillRect/>
          </a:stretch>
        </p:blipFill>
        <p:spPr>
          <a:xfrm>
            <a:off x="1567079" y="724918"/>
            <a:ext cx="6331780" cy="6331780"/>
          </a:xfrm>
          <a:prstGeom prst="rect">
            <a:avLst/>
          </a:prstGeom>
        </p:spPr>
      </p:pic>
    </p:spTree>
    <p:extLst>
      <p:ext uri="{BB962C8B-B14F-4D97-AF65-F5344CB8AC3E}">
        <p14:creationId xmlns:p14="http://schemas.microsoft.com/office/powerpoint/2010/main" val="3486260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889699" y="7262483"/>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i="0" u="none" strike="noStrike" cap="none" dirty="0">
                <a:solidFill>
                  <a:srgbClr val="FFFFFF"/>
                </a:solidFill>
                <a:latin typeface="Cambria Math"/>
                <a:ea typeface="Cambria Math"/>
                <a:cs typeface="Cambria Math"/>
                <a:sym typeface="Cambria Math"/>
              </a:rPr>
              <a:t>LSTM</a:t>
            </a:r>
            <a:endParaRPr lang="en-US"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5056848" y="-2509673"/>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txBody>
          <a:bodyPr/>
          <a:lstStyle/>
          <a:p>
            <a:endParaRPr lang="en-US" dirty="0"/>
          </a:p>
        </p:txBody>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2024604271"/>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10453</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2047</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1864</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10636</a:t>
                      </a:r>
                    </a:p>
                  </a:txBody>
                  <a:tcPr marL="50800" marR="50800" marT="25400" marB="25400" anchor="ctr"/>
                </a:tc>
                <a:extLst>
                  <a:ext uri="{0D108BD9-81ED-4DB2-BD59-A6C34878D82A}">
                    <a16:rowId xmlns:a16="http://schemas.microsoft.com/office/drawing/2014/main" val="2120332627"/>
                  </a:ext>
                </a:extLst>
              </a:tr>
            </a:tbl>
          </a:graphicData>
        </a:graphic>
      </p:graphicFrame>
      <p:pic>
        <p:nvPicPr>
          <p:cNvPr id="5" name="Picture 4">
            <a:extLst>
              <a:ext uri="{FF2B5EF4-FFF2-40B4-BE49-F238E27FC236}">
                <a16:creationId xmlns:a16="http://schemas.microsoft.com/office/drawing/2014/main" id="{4583D466-447B-A5B3-DA8E-9386A5B6D369}"/>
              </a:ext>
            </a:extLst>
          </p:cNvPr>
          <p:cNvPicPr>
            <a:picLocks noChangeAspect="1"/>
          </p:cNvPicPr>
          <p:nvPr/>
        </p:nvPicPr>
        <p:blipFill>
          <a:blip r:embed="rId4"/>
          <a:stretch>
            <a:fillRect/>
          </a:stretch>
        </p:blipFill>
        <p:spPr>
          <a:xfrm>
            <a:off x="1147649" y="412586"/>
            <a:ext cx="10447722" cy="5223861"/>
          </a:xfrm>
          <a:prstGeom prst="rect">
            <a:avLst/>
          </a:prstGeom>
        </p:spPr>
      </p:pic>
    </p:spTree>
    <p:extLst>
      <p:ext uri="{BB962C8B-B14F-4D97-AF65-F5344CB8AC3E}">
        <p14:creationId xmlns:p14="http://schemas.microsoft.com/office/powerpoint/2010/main" val="2415624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 name="Picture 2">
            <a:extLst>
              <a:ext uri="{FF2B5EF4-FFF2-40B4-BE49-F238E27FC236}">
                <a16:creationId xmlns:a16="http://schemas.microsoft.com/office/drawing/2014/main" id="{85E1D774-9142-34A6-25A8-0B2C646B4534}"/>
              </a:ext>
            </a:extLst>
          </p:cNvPr>
          <p:cNvPicPr>
            <a:picLocks noChangeAspect="1"/>
          </p:cNvPicPr>
          <p:nvPr/>
        </p:nvPicPr>
        <p:blipFill>
          <a:blip r:embed="rId3"/>
          <a:stretch>
            <a:fillRect/>
          </a:stretch>
        </p:blipFill>
        <p:spPr>
          <a:xfrm>
            <a:off x="2280058" y="1635936"/>
            <a:ext cx="14030256" cy="7015128"/>
          </a:xfrm>
          <a:prstGeom prst="rect">
            <a:avLst/>
          </a:prstGeom>
        </p:spPr>
      </p:pic>
    </p:spTree>
    <p:extLst>
      <p:ext uri="{BB962C8B-B14F-4D97-AF65-F5344CB8AC3E}">
        <p14:creationId xmlns:p14="http://schemas.microsoft.com/office/powerpoint/2010/main" val="11653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889699" y="7262483"/>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i="0" u="none" strike="noStrike" cap="none" dirty="0">
                <a:solidFill>
                  <a:srgbClr val="FFFFFF"/>
                </a:solidFill>
                <a:latin typeface="Cambria Math"/>
                <a:ea typeface="Cambria Math"/>
                <a:cs typeface="Cambria Math"/>
                <a:sym typeface="Cambria Math"/>
              </a:rPr>
              <a:t>Bert</a:t>
            </a:r>
            <a:endParaRPr lang="en-US"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5056848" y="-2509673"/>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txBody>
          <a:bodyPr/>
          <a:lstStyle/>
          <a:p>
            <a:endParaRPr lang="en-US" dirty="0"/>
          </a:p>
        </p:txBody>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2412039818"/>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11810</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690</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832</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11668</a:t>
                      </a:r>
                    </a:p>
                  </a:txBody>
                  <a:tcPr marL="50800" marR="50800" marT="25400" marB="25400" anchor="ctr"/>
                </a:tc>
                <a:extLst>
                  <a:ext uri="{0D108BD9-81ED-4DB2-BD59-A6C34878D82A}">
                    <a16:rowId xmlns:a16="http://schemas.microsoft.com/office/drawing/2014/main" val="2120332627"/>
                  </a:ext>
                </a:extLst>
              </a:tr>
            </a:tbl>
          </a:graphicData>
        </a:graphic>
      </p:graphicFrame>
      <p:pic>
        <p:nvPicPr>
          <p:cNvPr id="2" name="Picture 1">
            <a:extLst>
              <a:ext uri="{FF2B5EF4-FFF2-40B4-BE49-F238E27FC236}">
                <a16:creationId xmlns:a16="http://schemas.microsoft.com/office/drawing/2014/main" id="{1BA0AD8C-E9F9-7E34-995F-DEA3B31342D4}"/>
              </a:ext>
            </a:extLst>
          </p:cNvPr>
          <p:cNvPicPr>
            <a:picLocks noChangeAspect="1"/>
          </p:cNvPicPr>
          <p:nvPr/>
        </p:nvPicPr>
        <p:blipFill>
          <a:blip r:embed="rId4"/>
          <a:stretch>
            <a:fillRect/>
          </a:stretch>
        </p:blipFill>
        <p:spPr>
          <a:xfrm>
            <a:off x="1556417" y="465034"/>
            <a:ext cx="10237932" cy="5118966"/>
          </a:xfrm>
          <a:prstGeom prst="rect">
            <a:avLst/>
          </a:prstGeom>
        </p:spPr>
      </p:pic>
    </p:spTree>
    <p:extLst>
      <p:ext uri="{BB962C8B-B14F-4D97-AF65-F5344CB8AC3E}">
        <p14:creationId xmlns:p14="http://schemas.microsoft.com/office/powerpoint/2010/main" val="235257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15"/>
        <p:cNvGrpSpPr/>
        <p:nvPr/>
      </p:nvGrpSpPr>
      <p:grpSpPr>
        <a:xfrm>
          <a:off x="0" y="0"/>
          <a:ext cx="0" cy="0"/>
          <a:chOff x="0" y="0"/>
          <a:chExt cx="0" cy="0"/>
        </a:xfrm>
      </p:grpSpPr>
      <p:sp>
        <p:nvSpPr>
          <p:cNvPr id="116" name="Google Shape;116;g2de4e5c034c_0_21"/>
          <p:cNvSpPr txBox="1"/>
          <p:nvPr/>
        </p:nvSpPr>
        <p:spPr>
          <a:xfrm>
            <a:off x="2595519" y="3174550"/>
            <a:ext cx="11654400" cy="3151200"/>
          </a:xfrm>
          <a:prstGeom prst="rect">
            <a:avLst/>
          </a:prstGeom>
          <a:noFill/>
          <a:ln>
            <a:noFill/>
          </a:ln>
        </p:spPr>
        <p:txBody>
          <a:bodyPr spcFirstLastPara="1" wrap="square" lIns="0" tIns="0" rIns="0" bIns="0" anchor="t" anchorCtr="0">
            <a:spAutoFit/>
          </a:bodyPr>
          <a:lstStyle/>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I found some of the humour quite funny especially Alfred Molina’s character (...) </a:t>
            </a:r>
            <a:endParaRPr sz="2900" b="1">
              <a:solidFill>
                <a:schemeClr val="lt1"/>
              </a:solidFill>
              <a:latin typeface="Poppins"/>
              <a:ea typeface="Poppins"/>
              <a:cs typeface="Poppins"/>
              <a:sym typeface="Poppins"/>
            </a:endParaRPr>
          </a:p>
          <a:p>
            <a:pPr marL="0" lvl="0" indent="0" algn="ctr" rtl="0">
              <a:lnSpc>
                <a:spcPct val="100993"/>
              </a:lnSpc>
              <a:spcBef>
                <a:spcPts val="0"/>
              </a:spcBef>
              <a:spcAft>
                <a:spcPts val="0"/>
              </a:spcAft>
              <a:buClr>
                <a:schemeClr val="dk1"/>
              </a:buClr>
              <a:buSzPts val="8457"/>
              <a:buFont typeface="Arial"/>
              <a:buNone/>
            </a:pPr>
            <a:r>
              <a:rPr lang="en-US" sz="2900" b="1">
                <a:solidFill>
                  <a:srgbClr val="4D1354"/>
                </a:solidFill>
                <a:latin typeface="Poppins"/>
                <a:ea typeface="Poppins"/>
                <a:cs typeface="Poppins"/>
                <a:sym typeface="Poppins"/>
              </a:rPr>
              <a:t>I suggest you give it a go. Some parts are a bit poor and the acting needs polishing. But it's watchable.</a:t>
            </a:r>
            <a:endParaRPr sz="2900" b="1">
              <a:solidFill>
                <a:srgbClr val="4D1354"/>
              </a:solidFill>
              <a:latin typeface="Cambria Math"/>
              <a:ea typeface="Cambria Math"/>
              <a:cs typeface="Cambria Math"/>
              <a:sym typeface="Cambria Math"/>
            </a:endParaRPr>
          </a:p>
          <a:p>
            <a:pPr marL="0" marR="0" lvl="0" indent="0" algn="ctr" rtl="0">
              <a:lnSpc>
                <a:spcPct val="100993"/>
              </a:lnSpc>
              <a:spcBef>
                <a:spcPts val="0"/>
              </a:spcBef>
              <a:spcAft>
                <a:spcPts val="0"/>
              </a:spcAft>
              <a:buClr>
                <a:srgbClr val="000000"/>
              </a:buClr>
              <a:buSzPts val="8457"/>
              <a:buFont typeface="Arial"/>
              <a:buNone/>
            </a:pPr>
            <a:endParaRPr sz="2900" b="1">
              <a:solidFill>
                <a:srgbClr val="FFFFFF"/>
              </a:solidFill>
              <a:latin typeface="Poppins"/>
              <a:ea typeface="Poppins"/>
              <a:cs typeface="Poppins"/>
              <a:sym typeface="Poppins"/>
            </a:endParaRPr>
          </a:p>
        </p:txBody>
      </p:sp>
      <p:sp>
        <p:nvSpPr>
          <p:cNvPr id="117" name="Google Shape;117;g2de4e5c034c_0_21"/>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7/10</a:t>
            </a:r>
            <a:endParaRPr sz="2800" b="1" i="0" u="none" strike="noStrike" cap="none">
              <a:solidFill>
                <a:srgbClr val="4D1354"/>
              </a:solidFill>
              <a:latin typeface="Cambria Math"/>
              <a:ea typeface="Cambria Math"/>
              <a:cs typeface="Cambria Math"/>
              <a:sym typeface="Cambria Math"/>
            </a:endParaRPr>
          </a:p>
        </p:txBody>
      </p:sp>
      <p:sp>
        <p:nvSpPr>
          <p:cNvPr id="118" name="Google Shape;118;g2de4e5c034c_0_21"/>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19" name="Google Shape;119;g2de4e5c034c_0_21"/>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20" name="Google Shape;120;g2de4e5c034c_0_21"/>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124256" y="1628921"/>
            <a:ext cx="14039400" cy="13545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a:solidFill>
                  <a:srgbClr val="FFFFFF"/>
                </a:solidFill>
                <a:latin typeface="Cambria Math"/>
                <a:ea typeface="Cambria Math"/>
                <a:cs typeface="Cambria Math"/>
                <a:sym typeface="Cambria Math"/>
              </a:rPr>
              <a:t>Interpretation</a:t>
            </a:r>
            <a:endParaRPr sz="1400" b="0" i="0" u="none" strike="noStrike" cap="none">
              <a:solidFill>
                <a:srgbClr val="000000"/>
              </a:solidFill>
              <a:latin typeface="Cambria Math"/>
              <a:ea typeface="Cambria Math"/>
              <a:cs typeface="Cambria Math"/>
              <a:sym typeface="Cambria Math"/>
            </a:endParaRPr>
          </a:p>
        </p:txBody>
      </p:sp>
      <p:sp>
        <p:nvSpPr>
          <p:cNvPr id="315" name="Google Shape;315;g2de4e5c034c_0_151"/>
          <p:cNvSpPr txBox="1"/>
          <p:nvPr/>
        </p:nvSpPr>
        <p:spPr>
          <a:xfrm>
            <a:off x="4436975" y="3429000"/>
            <a:ext cx="9657300" cy="1239000"/>
          </a:xfrm>
          <a:prstGeom prst="rect">
            <a:avLst/>
          </a:prstGeom>
          <a:noFill/>
          <a:ln>
            <a:noFill/>
          </a:ln>
        </p:spPr>
        <p:txBody>
          <a:bodyPr spcFirstLastPara="1" wrap="square" lIns="0" tIns="0" rIns="0" bIns="0" anchor="t" anchorCtr="0">
            <a:spAutoFit/>
          </a:bodyPr>
          <a:lstStyle/>
          <a:p>
            <a:pPr marL="457200" marR="0" lvl="0" indent="-450850" algn="l" rtl="0">
              <a:lnSpc>
                <a:spcPct val="130000"/>
              </a:lnSpc>
              <a:spcBef>
                <a:spcPts val="0"/>
              </a:spcBef>
              <a:spcAft>
                <a:spcPts val="0"/>
              </a:spcAft>
              <a:buClr>
                <a:srgbClr val="FFFFFF"/>
              </a:buClr>
              <a:buSzPts val="3500"/>
              <a:buFont typeface="Cambria Math"/>
              <a:buChar char="●"/>
            </a:pPr>
            <a:r>
              <a:rPr lang="en-US" sz="3500">
                <a:solidFill>
                  <a:srgbClr val="FFFFFF"/>
                </a:solidFill>
                <a:latin typeface="Cambria Math"/>
                <a:ea typeface="Cambria Math"/>
                <a:cs typeface="Cambria Math"/>
                <a:sym typeface="Cambria Math"/>
              </a:rPr>
              <a:t>Bag of Words: simple, but ineffective due to its inability to capture context</a:t>
            </a:r>
            <a:endParaRPr sz="3500">
              <a:solidFill>
                <a:srgbClr val="FFFFFF"/>
              </a:solidFill>
              <a:latin typeface="Cambria Math"/>
              <a:ea typeface="Cambria Math"/>
              <a:cs typeface="Cambria Math"/>
              <a:sym typeface="Cambria Math"/>
            </a:endParaRPr>
          </a:p>
        </p:txBody>
      </p:sp>
      <p:sp>
        <p:nvSpPr>
          <p:cNvPr id="316" name="Google Shape;316;g2de4e5c034c_0_151"/>
          <p:cNvSpPr/>
          <p:nvPr/>
        </p:nvSpPr>
        <p:spPr>
          <a:xfrm rot="1029957">
            <a:off x="13870072" y="-2334575"/>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18" name="Google Shape;318;g2de4e5c034c_0_151"/>
          <p:cNvSpPr txBox="1"/>
          <p:nvPr/>
        </p:nvSpPr>
        <p:spPr>
          <a:xfrm>
            <a:off x="4436975" y="4983675"/>
            <a:ext cx="9657300" cy="1939500"/>
          </a:xfrm>
          <a:prstGeom prst="rect">
            <a:avLst/>
          </a:prstGeom>
          <a:noFill/>
          <a:ln>
            <a:noFill/>
          </a:ln>
        </p:spPr>
        <p:txBody>
          <a:bodyPr spcFirstLastPara="1" wrap="square" lIns="0" tIns="0" rIns="0" bIns="0" anchor="t" anchorCtr="0">
            <a:spAutoFit/>
          </a:bodyPr>
          <a:lstStyle/>
          <a:p>
            <a:pPr marL="457200" lvl="0" indent="-450850" algn="l" rtl="0">
              <a:lnSpc>
                <a:spcPct val="130000"/>
              </a:lnSpc>
              <a:spcBef>
                <a:spcPts val="0"/>
              </a:spcBef>
              <a:spcAft>
                <a:spcPts val="0"/>
              </a:spcAft>
              <a:buClr>
                <a:schemeClr val="lt1"/>
              </a:buClr>
              <a:buSzPts val="3500"/>
              <a:buFont typeface="Cambria Math"/>
              <a:buChar char="●"/>
            </a:pPr>
            <a:r>
              <a:rPr lang="en-US" sz="3500">
                <a:solidFill>
                  <a:schemeClr val="lt1"/>
                </a:solidFill>
                <a:latin typeface="Cambria Math"/>
                <a:ea typeface="Cambria Math"/>
                <a:cs typeface="Cambria Math"/>
                <a:sym typeface="Cambria Math"/>
              </a:rPr>
              <a:t>Training embeddings worked better, as movie reviews often contain specific vocabulary and idiomatic expressions</a:t>
            </a:r>
            <a:endParaRPr sz="3500">
              <a:solidFill>
                <a:srgbClr val="FFFFFF"/>
              </a:solidFill>
              <a:latin typeface="Cambria Math"/>
              <a:ea typeface="Cambria Math"/>
              <a:cs typeface="Cambria Math"/>
              <a:sym typeface="Cambria Math"/>
            </a:endParaRPr>
          </a:p>
        </p:txBody>
      </p:sp>
      <p:sp>
        <p:nvSpPr>
          <p:cNvPr id="319" name="Google Shape;319;g2de4e5c034c_0_151"/>
          <p:cNvSpPr txBox="1"/>
          <p:nvPr/>
        </p:nvSpPr>
        <p:spPr>
          <a:xfrm>
            <a:off x="4315300" y="7238850"/>
            <a:ext cx="9657300" cy="1239000"/>
          </a:xfrm>
          <a:prstGeom prst="rect">
            <a:avLst/>
          </a:prstGeom>
          <a:noFill/>
          <a:ln>
            <a:noFill/>
          </a:ln>
        </p:spPr>
        <p:txBody>
          <a:bodyPr spcFirstLastPara="1" wrap="square" lIns="0" tIns="0" rIns="0" bIns="0" anchor="t" anchorCtr="0">
            <a:spAutoFit/>
          </a:bodyPr>
          <a:lstStyle/>
          <a:p>
            <a:pPr marL="457200" lvl="0" indent="-450850" algn="l" rtl="0">
              <a:lnSpc>
                <a:spcPct val="130000"/>
              </a:lnSpc>
              <a:spcBef>
                <a:spcPts val="0"/>
              </a:spcBef>
              <a:spcAft>
                <a:spcPts val="0"/>
              </a:spcAft>
              <a:buClr>
                <a:schemeClr val="lt1"/>
              </a:buClr>
              <a:buSzPts val="3500"/>
              <a:buFont typeface="Cambria Math"/>
              <a:buChar char="●"/>
            </a:pPr>
            <a:r>
              <a:rPr lang="en-US" sz="3500">
                <a:solidFill>
                  <a:schemeClr val="lt1"/>
                </a:solidFill>
                <a:latin typeface="Cambria Math"/>
                <a:ea typeface="Cambria Math"/>
                <a:cs typeface="Cambria Math"/>
                <a:sym typeface="Cambria Math"/>
              </a:rPr>
              <a:t>LSTMs and BERTs are best suited, although more computationally heavy</a:t>
            </a:r>
            <a:endParaRPr sz="3500">
              <a:solidFill>
                <a:srgbClr val="FFFFFF"/>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23"/>
        <p:cNvGrpSpPr/>
        <p:nvPr/>
      </p:nvGrpSpPr>
      <p:grpSpPr>
        <a:xfrm>
          <a:off x="0" y="0"/>
          <a:ext cx="0" cy="0"/>
          <a:chOff x="0" y="0"/>
          <a:chExt cx="0" cy="0"/>
        </a:xfrm>
      </p:grpSpPr>
      <p:sp>
        <p:nvSpPr>
          <p:cNvPr id="324" name="Google Shape;324;g2de4e5c034c_0_224"/>
          <p:cNvSpPr txBox="1"/>
          <p:nvPr/>
        </p:nvSpPr>
        <p:spPr>
          <a:xfrm>
            <a:off x="2124306" y="1523096"/>
            <a:ext cx="14039400" cy="13545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a:solidFill>
                  <a:srgbClr val="FFFFFF"/>
                </a:solidFill>
                <a:latin typeface="Cambria Math"/>
                <a:ea typeface="Cambria Math"/>
                <a:cs typeface="Cambria Math"/>
                <a:sym typeface="Cambria Math"/>
              </a:rPr>
              <a:t>Future Steps</a:t>
            </a:r>
            <a:endParaRPr sz="1400" b="0" i="0" u="none" strike="noStrike" cap="none">
              <a:solidFill>
                <a:srgbClr val="000000"/>
              </a:solidFill>
              <a:latin typeface="Cambria Math"/>
              <a:ea typeface="Cambria Math"/>
              <a:cs typeface="Cambria Math"/>
              <a:sym typeface="Cambria Math"/>
            </a:endParaRPr>
          </a:p>
        </p:txBody>
      </p:sp>
      <p:sp>
        <p:nvSpPr>
          <p:cNvPr id="325" name="Google Shape;325;g2de4e5c034c_0_224"/>
          <p:cNvSpPr/>
          <p:nvPr/>
        </p:nvSpPr>
        <p:spPr>
          <a:xfrm rot="1029957">
            <a:off x="13870072" y="-2334575"/>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26" name="Google Shape;326;g2de4e5c034c_0_224"/>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pic>
        <p:nvPicPr>
          <p:cNvPr id="327" name="Google Shape;327;g2de4e5c034c_0_224"/>
          <p:cNvPicPr preferRelativeResize="0"/>
          <p:nvPr/>
        </p:nvPicPr>
        <p:blipFill>
          <a:blip r:embed="rId4">
            <a:alphaModFix/>
          </a:blip>
          <a:stretch>
            <a:fillRect/>
          </a:stretch>
        </p:blipFill>
        <p:spPr>
          <a:xfrm>
            <a:off x="2793313" y="3429000"/>
            <a:ext cx="12701375" cy="6326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24"/>
        <p:cNvGrpSpPr/>
        <p:nvPr/>
      </p:nvGrpSpPr>
      <p:grpSpPr>
        <a:xfrm>
          <a:off x="0" y="0"/>
          <a:ext cx="0" cy="0"/>
          <a:chOff x="0" y="0"/>
          <a:chExt cx="0" cy="0"/>
        </a:xfrm>
      </p:grpSpPr>
      <p:sp>
        <p:nvSpPr>
          <p:cNvPr id="125" name="Google Shape;125;g2de4e5c034c_0_29"/>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rgbClr val="FFFFFF"/>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I found some of the humour quite funny especially Alfred Molina’s character (...) </a:t>
            </a:r>
            <a:endParaRPr sz="2900" b="1">
              <a:solidFill>
                <a:schemeClr val="lt1"/>
              </a:solidFill>
              <a:latin typeface="Poppins"/>
              <a:ea typeface="Poppins"/>
              <a:cs typeface="Poppins"/>
              <a:sym typeface="Poppins"/>
            </a:endParaRPr>
          </a:p>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I suggest you give it a go. Some parts are a bit poor and the acting needs polishing. But it's watchable.</a:t>
            </a:r>
            <a:endParaRPr sz="2900" b="1" i="0" u="none" strike="noStrike" cap="none">
              <a:solidFill>
                <a:schemeClr val="lt1"/>
              </a:solidFill>
              <a:latin typeface="Cambria Math"/>
              <a:ea typeface="Cambria Math"/>
              <a:cs typeface="Cambria Math"/>
              <a:sym typeface="Cambria Math"/>
            </a:endParaRPr>
          </a:p>
        </p:txBody>
      </p:sp>
      <p:sp>
        <p:nvSpPr>
          <p:cNvPr id="126" name="Google Shape;126;g2de4e5c034c_0_29"/>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7/10</a:t>
            </a:r>
            <a:endParaRPr sz="2800" b="1" i="0" u="none" strike="noStrike" cap="none">
              <a:solidFill>
                <a:srgbClr val="4D1354"/>
              </a:solidFill>
              <a:latin typeface="Cambria Math"/>
              <a:ea typeface="Cambria Math"/>
              <a:cs typeface="Cambria Math"/>
              <a:sym typeface="Cambria Math"/>
            </a:endParaRPr>
          </a:p>
        </p:txBody>
      </p:sp>
      <p:sp>
        <p:nvSpPr>
          <p:cNvPr id="127" name="Google Shape;127;g2de4e5c034c_0_29"/>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28" name="Google Shape;128;g2de4e5c034c_0_29"/>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29" name="Google Shape;129;g2de4e5c034c_0_29"/>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33"/>
        <p:cNvGrpSpPr/>
        <p:nvPr/>
      </p:nvGrpSpPr>
      <p:grpSpPr>
        <a:xfrm>
          <a:off x="0" y="0"/>
          <a:ext cx="0" cy="0"/>
          <a:chOff x="0" y="0"/>
          <a:chExt cx="0" cy="0"/>
        </a:xfrm>
      </p:grpSpPr>
      <p:sp>
        <p:nvSpPr>
          <p:cNvPr id="134" name="Google Shape;134;g2de4e5c034c_0_37"/>
          <p:cNvSpPr txBox="1"/>
          <p:nvPr/>
        </p:nvSpPr>
        <p:spPr>
          <a:xfrm>
            <a:off x="2595519" y="3174550"/>
            <a:ext cx="11654400" cy="3151200"/>
          </a:xfrm>
          <a:prstGeom prst="rect">
            <a:avLst/>
          </a:prstGeom>
          <a:noFill/>
          <a:ln>
            <a:noFill/>
          </a:ln>
        </p:spPr>
        <p:txBody>
          <a:bodyPr spcFirstLastPara="1" wrap="square" lIns="0" tIns="0" rIns="0" bIns="0" anchor="t" anchorCtr="0">
            <a:spAutoFit/>
          </a:bodyPr>
          <a:lstStyle/>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I found some of the humour quite funny especially Alfred Molina’s character (...) </a:t>
            </a:r>
            <a:endParaRPr sz="2900" b="1">
              <a:solidFill>
                <a:schemeClr val="lt1"/>
              </a:solidFill>
              <a:latin typeface="Poppins"/>
              <a:ea typeface="Poppins"/>
              <a:cs typeface="Poppins"/>
              <a:sym typeface="Poppins"/>
            </a:endParaRPr>
          </a:p>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I suggest you give it a go. Some parts are a bit poor and the acting needs polishing. But it's watchable.</a:t>
            </a:r>
            <a:endParaRPr sz="2900" b="1">
              <a:solidFill>
                <a:schemeClr val="lt1"/>
              </a:solidFill>
              <a:latin typeface="Cambria Math"/>
              <a:ea typeface="Cambria Math"/>
              <a:cs typeface="Cambria Math"/>
              <a:sym typeface="Cambria Math"/>
            </a:endParaRPr>
          </a:p>
          <a:p>
            <a:pPr marL="0" marR="0" lvl="0" indent="0" algn="ctr" rtl="0">
              <a:lnSpc>
                <a:spcPct val="100993"/>
              </a:lnSpc>
              <a:spcBef>
                <a:spcPts val="0"/>
              </a:spcBef>
              <a:spcAft>
                <a:spcPts val="0"/>
              </a:spcAft>
              <a:buClr>
                <a:srgbClr val="000000"/>
              </a:buClr>
              <a:buSzPts val="8457"/>
              <a:buFont typeface="Arial"/>
              <a:buNone/>
            </a:pPr>
            <a:endParaRPr sz="2900" b="1">
              <a:solidFill>
                <a:srgbClr val="FFFFFF"/>
              </a:solidFill>
              <a:latin typeface="Poppins"/>
              <a:ea typeface="Poppins"/>
              <a:cs typeface="Poppins"/>
              <a:sym typeface="Poppins"/>
            </a:endParaRPr>
          </a:p>
        </p:txBody>
      </p:sp>
      <p:sp>
        <p:nvSpPr>
          <p:cNvPr id="135" name="Google Shape;135;g2de4e5c034c_0_37"/>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chemeClr val="lt1"/>
                </a:solidFill>
                <a:latin typeface="Poppins"/>
                <a:ea typeface="Poppins"/>
                <a:cs typeface="Poppins"/>
                <a:sym typeface="Poppins"/>
              </a:rPr>
              <a:t>7/10</a:t>
            </a:r>
            <a:endParaRPr sz="2800" b="1" i="0" u="none" strike="noStrike" cap="none">
              <a:solidFill>
                <a:schemeClr val="lt1"/>
              </a:solidFill>
              <a:latin typeface="Cambria Math"/>
              <a:ea typeface="Cambria Math"/>
              <a:cs typeface="Cambria Math"/>
              <a:sym typeface="Cambria Math"/>
            </a:endParaRPr>
          </a:p>
        </p:txBody>
      </p:sp>
      <p:sp>
        <p:nvSpPr>
          <p:cNvPr id="136" name="Google Shape;136;g2de4e5c034c_0_37"/>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37" name="Google Shape;137;g2de4e5c034c_0_37"/>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38" name="Google Shape;138;g2de4e5c034c_0_37"/>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42"/>
        <p:cNvGrpSpPr/>
        <p:nvPr/>
      </p:nvGrpSpPr>
      <p:grpSpPr>
        <a:xfrm>
          <a:off x="0" y="0"/>
          <a:ext cx="0" cy="0"/>
          <a:chOff x="0" y="0"/>
          <a:chExt cx="0" cy="0"/>
        </a:xfrm>
      </p:grpSpPr>
      <p:sp>
        <p:nvSpPr>
          <p:cNvPr id="143" name="Google Shape;143;g2de4e5c034c_0_45"/>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a:t>
            </a:r>
            <a:r>
              <a:rPr lang="en-US" sz="2900" b="1">
                <a:solidFill>
                  <a:srgbClr val="4D1354"/>
                </a:solidFill>
                <a:latin typeface="Poppins"/>
                <a:ea typeface="Poppins"/>
                <a:cs typeface="Poppins"/>
                <a:sym typeface="Poppins"/>
              </a:rPr>
              <a:t>Long, long story short, these people get "terrorized" by this pathetic "crazed killer", but completely fail to fight back in any manner. (...) Like I said, this movie sucks. A complete joke. Don't let your girlfriend talk you into watching it.</a:t>
            </a:r>
            <a:endParaRPr sz="2900" b="1">
              <a:solidFill>
                <a:srgbClr val="4D1354"/>
              </a:solidFill>
              <a:latin typeface="Poppins"/>
              <a:ea typeface="Poppins"/>
              <a:cs typeface="Poppins"/>
              <a:sym typeface="Poppins"/>
            </a:endParaRPr>
          </a:p>
        </p:txBody>
      </p:sp>
      <p:sp>
        <p:nvSpPr>
          <p:cNvPr id="144" name="Google Shape;144;g2de4e5c034c_0_45"/>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1/10</a:t>
            </a:r>
            <a:endParaRPr sz="2800" b="1" i="0" u="none" strike="noStrike" cap="none">
              <a:solidFill>
                <a:srgbClr val="4D1354"/>
              </a:solidFill>
              <a:latin typeface="Cambria Math"/>
              <a:ea typeface="Cambria Math"/>
              <a:cs typeface="Cambria Math"/>
              <a:sym typeface="Cambria Math"/>
            </a:endParaRPr>
          </a:p>
        </p:txBody>
      </p:sp>
      <p:sp>
        <p:nvSpPr>
          <p:cNvPr id="145" name="Google Shape;145;g2de4e5c034c_0_45"/>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46" name="Google Shape;146;g2de4e5c034c_0_45"/>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47" name="Google Shape;147;g2de4e5c034c_0_45"/>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51"/>
        <p:cNvGrpSpPr/>
        <p:nvPr/>
      </p:nvGrpSpPr>
      <p:grpSpPr>
        <a:xfrm>
          <a:off x="0" y="0"/>
          <a:ext cx="0" cy="0"/>
          <a:chOff x="0" y="0"/>
          <a:chExt cx="0" cy="0"/>
        </a:xfrm>
      </p:grpSpPr>
      <p:sp>
        <p:nvSpPr>
          <p:cNvPr id="152" name="Google Shape;152;g2de4e5c034c_0_56"/>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a:t>
            </a:r>
            <a:r>
              <a:rPr lang="en-US" sz="2900" b="1">
                <a:solidFill>
                  <a:srgbClr val="4D1354"/>
                </a:solidFill>
                <a:latin typeface="Poppins"/>
                <a:ea typeface="Poppins"/>
                <a:cs typeface="Poppins"/>
                <a:sym typeface="Poppins"/>
              </a:rPr>
              <a:t> Like I said, this movie sucks. A complete joke. Don't let your girlfriend talk you into watching it.</a:t>
            </a:r>
            <a:endParaRPr sz="2900" b="1">
              <a:solidFill>
                <a:srgbClr val="4D1354"/>
              </a:solidFill>
              <a:latin typeface="Poppins"/>
              <a:ea typeface="Poppins"/>
              <a:cs typeface="Poppins"/>
              <a:sym typeface="Poppins"/>
            </a:endParaRPr>
          </a:p>
        </p:txBody>
      </p:sp>
      <p:sp>
        <p:nvSpPr>
          <p:cNvPr id="153" name="Google Shape;153;g2de4e5c034c_0_56"/>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1/10</a:t>
            </a:r>
            <a:endParaRPr sz="2800" b="1" i="0" u="none" strike="noStrike" cap="none">
              <a:solidFill>
                <a:srgbClr val="4D1354"/>
              </a:solidFill>
              <a:latin typeface="Cambria Math"/>
              <a:ea typeface="Cambria Math"/>
              <a:cs typeface="Cambria Math"/>
              <a:sym typeface="Cambria Math"/>
            </a:endParaRPr>
          </a:p>
        </p:txBody>
      </p:sp>
      <p:sp>
        <p:nvSpPr>
          <p:cNvPr id="154" name="Google Shape;154;g2de4e5c034c_0_56"/>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55" name="Google Shape;155;g2de4e5c034c_0_56"/>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56" name="Google Shape;156;g2de4e5c034c_0_56"/>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60"/>
        <p:cNvGrpSpPr/>
        <p:nvPr/>
      </p:nvGrpSpPr>
      <p:grpSpPr>
        <a:xfrm>
          <a:off x="0" y="0"/>
          <a:ext cx="0" cy="0"/>
          <a:chOff x="0" y="0"/>
          <a:chExt cx="0" cy="0"/>
        </a:xfrm>
      </p:grpSpPr>
      <p:sp>
        <p:nvSpPr>
          <p:cNvPr id="161" name="Google Shape;161;g2de4e5c034c_0_64"/>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 Like I said, this movie sucks. A complete joke. Don't let your girlfriend talk you into watching it.</a:t>
            </a:r>
            <a:endParaRPr sz="2900" b="1">
              <a:solidFill>
                <a:schemeClr val="lt1"/>
              </a:solidFill>
              <a:latin typeface="Poppins"/>
              <a:ea typeface="Poppins"/>
              <a:cs typeface="Poppins"/>
              <a:sym typeface="Poppins"/>
            </a:endParaRPr>
          </a:p>
        </p:txBody>
      </p:sp>
      <p:sp>
        <p:nvSpPr>
          <p:cNvPr id="162" name="Google Shape;162;g2de4e5c034c_0_64"/>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1/10</a:t>
            </a:r>
            <a:endParaRPr sz="2800" b="1" i="0" u="none" strike="noStrike" cap="none">
              <a:solidFill>
                <a:srgbClr val="4D1354"/>
              </a:solidFill>
              <a:latin typeface="Cambria Math"/>
              <a:ea typeface="Cambria Math"/>
              <a:cs typeface="Cambria Math"/>
              <a:sym typeface="Cambria Math"/>
            </a:endParaRPr>
          </a:p>
        </p:txBody>
      </p:sp>
      <p:sp>
        <p:nvSpPr>
          <p:cNvPr id="163" name="Google Shape;163;g2de4e5c034c_0_64"/>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64" name="Google Shape;164;g2de4e5c034c_0_64"/>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65" name="Google Shape;165;g2de4e5c034c_0_64"/>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69"/>
        <p:cNvGrpSpPr/>
        <p:nvPr/>
      </p:nvGrpSpPr>
      <p:grpSpPr>
        <a:xfrm>
          <a:off x="0" y="0"/>
          <a:ext cx="0" cy="0"/>
          <a:chOff x="0" y="0"/>
          <a:chExt cx="0" cy="0"/>
        </a:xfrm>
      </p:grpSpPr>
      <p:sp>
        <p:nvSpPr>
          <p:cNvPr id="170" name="Google Shape;170;g2de4e5c034c_0_72"/>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 Like I said, this movie sucks. A complete joke. Don't let your girlfriend talk you into watching it.</a:t>
            </a:r>
            <a:endParaRPr sz="2900" b="1">
              <a:solidFill>
                <a:schemeClr val="lt1"/>
              </a:solidFill>
              <a:latin typeface="Poppins"/>
              <a:ea typeface="Poppins"/>
              <a:cs typeface="Poppins"/>
              <a:sym typeface="Poppins"/>
            </a:endParaRPr>
          </a:p>
        </p:txBody>
      </p:sp>
      <p:sp>
        <p:nvSpPr>
          <p:cNvPr id="171" name="Google Shape;171;g2de4e5c034c_0_72"/>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chemeClr val="lt1"/>
                </a:solidFill>
                <a:latin typeface="Poppins"/>
                <a:ea typeface="Poppins"/>
                <a:cs typeface="Poppins"/>
                <a:sym typeface="Poppins"/>
              </a:rPr>
              <a:t>1/10</a:t>
            </a:r>
            <a:endParaRPr sz="2800" b="1" i="0" u="none" strike="noStrike" cap="none">
              <a:solidFill>
                <a:schemeClr val="lt1"/>
              </a:solidFill>
              <a:latin typeface="Cambria Math"/>
              <a:ea typeface="Cambria Math"/>
              <a:cs typeface="Cambria Math"/>
              <a:sym typeface="Cambria Math"/>
            </a:endParaRPr>
          </a:p>
        </p:txBody>
      </p:sp>
      <p:sp>
        <p:nvSpPr>
          <p:cNvPr id="172" name="Google Shape;172;g2de4e5c034c_0_72"/>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73" name="Google Shape;173;g2de4e5c034c_0_72"/>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74" name="Google Shape;174;g2de4e5c034c_0_72"/>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1062</Words>
  <Application>Microsoft Office PowerPoint</Application>
  <PresentationFormat>Custom</PresentationFormat>
  <Paragraphs>191</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Poppins</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Ioana Popescu</cp:lastModifiedBy>
  <cp:revision>9</cp:revision>
  <dcterms:created xsi:type="dcterms:W3CDTF">2006-08-16T00:00:00Z</dcterms:created>
  <dcterms:modified xsi:type="dcterms:W3CDTF">2024-06-04T23:16:40Z</dcterms:modified>
</cp:coreProperties>
</file>